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852" r:id="rId8"/>
    <p:sldMasterId id="2147483864" r:id="rId9"/>
    <p:sldMasterId id="2147483936" r:id="rId10"/>
    <p:sldMasterId id="2147483948" r:id="rId11"/>
    <p:sldMasterId id="2147483960" r:id="rId12"/>
  </p:sldMasterIdLst>
  <p:notesMasterIdLst>
    <p:notesMasterId r:id="rId37"/>
  </p:notesMasterIdLst>
  <p:sldIdLst>
    <p:sldId id="294" r:id="rId13"/>
    <p:sldId id="295" r:id="rId14"/>
    <p:sldId id="258" r:id="rId15"/>
    <p:sldId id="256" r:id="rId16"/>
    <p:sldId id="261" r:id="rId17"/>
    <p:sldId id="267" r:id="rId18"/>
    <p:sldId id="260" r:id="rId19"/>
    <p:sldId id="281" r:id="rId20"/>
    <p:sldId id="282" r:id="rId21"/>
    <p:sldId id="283" r:id="rId22"/>
    <p:sldId id="285" r:id="rId23"/>
    <p:sldId id="284" r:id="rId24"/>
    <p:sldId id="286" r:id="rId25"/>
    <p:sldId id="262" r:id="rId26"/>
    <p:sldId id="268" r:id="rId27"/>
    <p:sldId id="265" r:id="rId28"/>
    <p:sldId id="292" r:id="rId29"/>
    <p:sldId id="263" r:id="rId30"/>
    <p:sldId id="264" r:id="rId31"/>
    <p:sldId id="266" r:id="rId32"/>
    <p:sldId id="259" r:id="rId33"/>
    <p:sldId id="269" r:id="rId34"/>
    <p:sldId id="270" r:id="rId35"/>
    <p:sldId id="271" r:id="rId36"/>
  </p:sldIdLst>
  <p:sldSz cx="9906000" cy="6858000" type="A4"/>
  <p:notesSz cx="10020300" cy="68881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EFF"/>
    <a:srgbClr val="5DD5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378031A-7553-4ED1-A872-EE286563F474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591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5E93A1-C7D6-4E09-884F-0D0E392DB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7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2AD25-95B0-432B-B45A-A47D6701966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79878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BAA77-F8C1-4995-972F-54A5720F686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425097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CED14-C144-4904-A40C-F5EB6DEF3BD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610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2790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9077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121575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62AA17-65A9-402A-9EE9-D0B006EE9E7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0064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C01F8-4F73-4AC8-8C35-C0668187F21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97980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99BB2-18EE-47B2-BF7D-2B66C05B745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144044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5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46038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6615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B28DA-9CF4-4AD5-9532-C8925C4C0096}" type="slidenum"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6615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25930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7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04030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027FA-2954-4EFE-BF5F-AB5CF563797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95594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34D7BB-EC2B-4B1D-A258-A43F179B7BC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24575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13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70250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001" indent="-301923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7694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771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3849" indent="-241539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615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513B28DA-9CF4-4AD5-9532-C8925C4C0096}" type="slidenum">
              <a:rPr kumimoji="0" lang="it-IT" altLang="it-IT">
                <a:solidFill>
                  <a:srgbClr val="000000"/>
                </a:solidFill>
                <a:latin typeface="Tahoma" panose="020B0604030504040204" pitchFamily="34" charset="0"/>
              </a:rPr>
              <a:pPr defTabSz="96615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14</a:t>
            </a:fld>
            <a:endParaRPr kumimoji="0" lang="it-IT" altLang="it-IT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47713"/>
            <a:ext cx="5410200" cy="3746500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2030" y="4743585"/>
            <a:ext cx="5505947" cy="44964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274016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16DCE-C8AE-43E5-A7C5-C49479C1CEE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Formulare una frase di apertura efficace, pertinente all'argomento e in grado di attirare l'attenzione del pubblico. Fare leva sugli interessi del pubblico. Il ritmo della riunione è determinato dall'atteggiamento del moderatore, che dovrà stimolare la partecipazione del pubblico.</a:t>
            </a:r>
          </a:p>
          <a:p>
            <a:pPr eaLnBrk="1" hangingPunct="1"/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mtClean="0">
                <a:solidFill>
                  <a:srgbClr val="000000"/>
                </a:solidFill>
              </a:rPr>
              <a:t>La moderazione è un processo che consente la comunicazione e la collaborazione tra più persone. Creare un ambiente aperto rivolto alla risoluzione dei problemi e al cambiamento.</a:t>
            </a:r>
          </a:p>
        </p:txBody>
      </p:sp>
    </p:spTree>
    <p:extLst>
      <p:ext uri="{BB962C8B-B14F-4D97-AF65-F5344CB8AC3E}">
        <p14:creationId xmlns:p14="http://schemas.microsoft.com/office/powerpoint/2010/main" val="369848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2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576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72EE219-291A-4EC7-B21E-D853FC43CC1F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26321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17164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2714320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746875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832942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263194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22557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60678586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4123183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4478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598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702964"/>
      </p:ext>
    </p:extLst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3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373"/>
            </a:lvl1pPr>
            <a:lvl2pPr marL="452184" indent="0" algn="ctr">
              <a:buNone/>
              <a:defRPr sz="1978"/>
            </a:lvl2pPr>
            <a:lvl3pPr marL="904369" indent="0" algn="ctr">
              <a:buNone/>
              <a:defRPr sz="1780"/>
            </a:lvl3pPr>
            <a:lvl4pPr marL="1356552" indent="0" algn="ctr">
              <a:buNone/>
              <a:defRPr sz="1582"/>
            </a:lvl4pPr>
            <a:lvl5pPr marL="1808737" indent="0" algn="ctr">
              <a:buNone/>
              <a:defRPr sz="1582"/>
            </a:lvl5pPr>
            <a:lvl6pPr marL="2260921" indent="0" algn="ctr">
              <a:buNone/>
              <a:defRPr sz="1582"/>
            </a:lvl6pPr>
            <a:lvl7pPr marL="2713106" indent="0" algn="ctr">
              <a:buNone/>
              <a:defRPr sz="1582"/>
            </a:lvl7pPr>
            <a:lvl8pPr marL="3165290" indent="0" algn="ctr">
              <a:buNone/>
              <a:defRPr sz="1582"/>
            </a:lvl8pPr>
            <a:lvl9pPr marL="3617475" indent="0" algn="ctr">
              <a:buNone/>
              <a:defRPr sz="1582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B7466531-0171-4BE3-A920-F34A6D88BE3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81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57ABCB7A-55B9-468B-8A4B-39D45F9A911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45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593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373">
                <a:solidFill>
                  <a:schemeClr val="tx1"/>
                </a:solidFill>
              </a:defRPr>
            </a:lvl1pPr>
            <a:lvl2pPr marL="452184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369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3pPr>
            <a:lvl4pPr marL="1356552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4pPr>
            <a:lvl5pPr marL="1808737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5pPr>
            <a:lvl6pPr marL="2260921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6pPr>
            <a:lvl7pPr marL="2713106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7pPr>
            <a:lvl8pPr marL="3165290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8pPr>
            <a:lvl9pPr marL="3617475" indent="0"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E3E4402C-64CA-4D60-BC46-0D51B5C0909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155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C062BFDE-82A6-4BF2-ABD5-A5E7E8DAAF7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504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52184" indent="0">
              <a:buNone/>
              <a:defRPr sz="1978" b="1"/>
            </a:lvl2pPr>
            <a:lvl3pPr marL="904369" indent="0">
              <a:buNone/>
              <a:defRPr sz="1780" b="1"/>
            </a:lvl3pPr>
            <a:lvl4pPr marL="1356552" indent="0">
              <a:buNone/>
              <a:defRPr sz="1582" b="1"/>
            </a:lvl4pPr>
            <a:lvl5pPr marL="1808737" indent="0">
              <a:buNone/>
              <a:defRPr sz="1582" b="1"/>
            </a:lvl5pPr>
            <a:lvl6pPr marL="2260921" indent="0">
              <a:buNone/>
              <a:defRPr sz="1582" b="1"/>
            </a:lvl6pPr>
            <a:lvl7pPr marL="2713106" indent="0">
              <a:buNone/>
              <a:defRPr sz="1582" b="1"/>
            </a:lvl7pPr>
            <a:lvl8pPr marL="3165290" indent="0">
              <a:buNone/>
              <a:defRPr sz="1582" b="1"/>
            </a:lvl8pPr>
            <a:lvl9pPr marL="3617475" indent="0">
              <a:buNone/>
              <a:defRPr sz="158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373" b="1"/>
            </a:lvl1pPr>
            <a:lvl2pPr marL="452184" indent="0">
              <a:buNone/>
              <a:defRPr sz="1978" b="1"/>
            </a:lvl2pPr>
            <a:lvl3pPr marL="904369" indent="0">
              <a:buNone/>
              <a:defRPr sz="1780" b="1"/>
            </a:lvl3pPr>
            <a:lvl4pPr marL="1356552" indent="0">
              <a:buNone/>
              <a:defRPr sz="1582" b="1"/>
            </a:lvl4pPr>
            <a:lvl5pPr marL="1808737" indent="0">
              <a:buNone/>
              <a:defRPr sz="1582" b="1"/>
            </a:lvl5pPr>
            <a:lvl6pPr marL="2260921" indent="0">
              <a:buNone/>
              <a:defRPr sz="1582" b="1"/>
            </a:lvl6pPr>
            <a:lvl7pPr marL="2713106" indent="0">
              <a:buNone/>
              <a:defRPr sz="1582" b="1"/>
            </a:lvl7pPr>
            <a:lvl8pPr marL="3165290" indent="0">
              <a:buNone/>
              <a:defRPr sz="1582" b="1"/>
            </a:lvl8pPr>
            <a:lvl9pPr marL="3617475" indent="0">
              <a:buNone/>
              <a:defRPr sz="1582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1ABA51DD-1FF8-4506-9AE3-0D42339456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57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97A47C96-B45C-42E9-A2BE-9F4630344D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6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0AD46154-6DFC-471B-A047-BE9B04A06A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17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3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582"/>
            </a:lvl1pPr>
            <a:lvl2pPr marL="452184" indent="0">
              <a:buNone/>
              <a:defRPr sz="1384"/>
            </a:lvl2pPr>
            <a:lvl3pPr marL="904369" indent="0">
              <a:buNone/>
              <a:defRPr sz="1187"/>
            </a:lvl3pPr>
            <a:lvl4pPr marL="1356552" indent="0">
              <a:buNone/>
              <a:defRPr sz="989"/>
            </a:lvl4pPr>
            <a:lvl5pPr marL="1808737" indent="0">
              <a:buNone/>
              <a:defRPr sz="989"/>
            </a:lvl5pPr>
            <a:lvl6pPr marL="2260921" indent="0">
              <a:buNone/>
              <a:defRPr sz="989"/>
            </a:lvl6pPr>
            <a:lvl7pPr marL="2713106" indent="0">
              <a:buNone/>
              <a:defRPr sz="989"/>
            </a:lvl7pPr>
            <a:lvl8pPr marL="3165290" indent="0">
              <a:buNone/>
              <a:defRPr sz="989"/>
            </a:lvl8pPr>
            <a:lvl9pPr marL="3617475" indent="0">
              <a:buNone/>
              <a:defRPr sz="98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34092A80-C349-4798-A6EC-5A0AED4E696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53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184" indent="0">
              <a:buNone/>
              <a:defRPr sz="2770"/>
            </a:lvl2pPr>
            <a:lvl3pPr marL="904369" indent="0">
              <a:buNone/>
              <a:defRPr sz="2373"/>
            </a:lvl3pPr>
            <a:lvl4pPr marL="1356552" indent="0">
              <a:buNone/>
              <a:defRPr sz="1978"/>
            </a:lvl4pPr>
            <a:lvl5pPr marL="1808737" indent="0">
              <a:buNone/>
              <a:defRPr sz="1978"/>
            </a:lvl5pPr>
            <a:lvl6pPr marL="2260921" indent="0">
              <a:buNone/>
              <a:defRPr sz="1978"/>
            </a:lvl6pPr>
            <a:lvl7pPr marL="2713106" indent="0">
              <a:buNone/>
              <a:defRPr sz="1978"/>
            </a:lvl7pPr>
            <a:lvl8pPr marL="3165290" indent="0">
              <a:buNone/>
              <a:defRPr sz="1978"/>
            </a:lvl8pPr>
            <a:lvl9pPr marL="3617475" indent="0">
              <a:buNone/>
              <a:defRPr sz="1978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582"/>
            </a:lvl1pPr>
            <a:lvl2pPr marL="452184" indent="0">
              <a:buNone/>
              <a:defRPr sz="1384"/>
            </a:lvl2pPr>
            <a:lvl3pPr marL="904369" indent="0">
              <a:buNone/>
              <a:defRPr sz="1187"/>
            </a:lvl3pPr>
            <a:lvl4pPr marL="1356552" indent="0">
              <a:buNone/>
              <a:defRPr sz="989"/>
            </a:lvl4pPr>
            <a:lvl5pPr marL="1808737" indent="0">
              <a:buNone/>
              <a:defRPr sz="989"/>
            </a:lvl5pPr>
            <a:lvl6pPr marL="2260921" indent="0">
              <a:buNone/>
              <a:defRPr sz="989"/>
            </a:lvl6pPr>
            <a:lvl7pPr marL="2713106" indent="0">
              <a:buNone/>
              <a:defRPr sz="989"/>
            </a:lvl7pPr>
            <a:lvl8pPr marL="3165290" indent="0">
              <a:buNone/>
              <a:defRPr sz="989"/>
            </a:lvl8pPr>
            <a:lvl9pPr marL="3617475" indent="0">
              <a:buNone/>
              <a:defRPr sz="989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DF4836C6-AC57-44EF-9A6B-8BF8D77D738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558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0101DCB9-D506-49E8-AA97-AB23D0D0B22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806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678"/>
            <a:fld id="{FCBF9C51-298C-4494-9310-3A7C0A790A0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09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66FDE94-5951-49DD-BD46-632A49BD6B34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349"/>
      </p:ext>
    </p:extLst>
  </p:cSld>
  <p:clrMapOvr>
    <a:masterClrMapping/>
  </p:clrMapOvr>
  <p:transition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021508"/>
      </p:ext>
    </p:extLst>
  </p:cSld>
  <p:clrMapOvr>
    <a:masterClrMapping/>
  </p:clrMapOvr>
  <p:transition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8554271"/>
      </p:ext>
    </p:extLst>
  </p:cSld>
  <p:clrMapOvr>
    <a:masterClrMapping/>
  </p:clrMapOvr>
  <p:transition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02099"/>
      </p:ext>
    </p:extLst>
  </p:cSld>
  <p:clrMapOvr>
    <a:masterClrMapping/>
  </p:clrMapOvr>
  <p:transition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34928"/>
      </p:ext>
    </p:extLst>
  </p:cSld>
  <p:clrMapOvr>
    <a:masterClrMapping/>
  </p:clrMapOvr>
  <p:transition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68403"/>
      </p:ext>
    </p:extLst>
  </p:cSld>
  <p:clrMapOvr>
    <a:masterClrMapping/>
  </p:clrMapOvr>
  <p:transition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65460"/>
      </p:ext>
    </p:extLst>
  </p:cSld>
  <p:clrMapOvr>
    <a:masterClrMapping/>
  </p:clrMapOvr>
  <p:transition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02608554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49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7211666"/>
      </p:ext>
    </p:extLst>
  </p:cSld>
  <p:clrMapOvr>
    <a:masterClrMapping/>
  </p:clrMapOvr>
  <p:transition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803822"/>
      </p:ext>
    </p:extLst>
  </p:cSld>
  <p:clrMapOvr>
    <a:masterClrMapping/>
  </p:clrMapOvr>
  <p:transition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194606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3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0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53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2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5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it-IT" altLang="en-US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FA6E1DC-7448-4B7A-AF77-9546A55D7B61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4568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616817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2149678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7733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565888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09094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28603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195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9824625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6769304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07365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488783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3039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79244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4148447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7803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44492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40719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46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61324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58697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1400441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393734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017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8091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175286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23116343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78513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0507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2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8204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3626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84509362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03392683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79309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54770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E7FF4A-5983-4CEF-AE6F-42EE5D7D424B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91852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046323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69167949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43774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45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090764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911018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892996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787648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5528165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94982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266688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it-IT" altLang="en-US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 smtClean="0"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CB678E0-820C-4488-B449-CFDF7CDC2C83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37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0016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287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403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433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9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0579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804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654983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97666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18315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7067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733550" y="-2209800"/>
            <a:ext cx="9906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891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  <a:endParaRPr lang="it-IT" altLang="en-US" noProof="0" smtClean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3276600"/>
            <a:ext cx="66865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it-IT" altLang="en-US" noProof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81850" y="6096000"/>
            <a:ext cx="24765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76500" y="6096000"/>
            <a:ext cx="4705350" cy="534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it-IT" alt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81850" y="6400800"/>
            <a:ext cx="24765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kumimoji="0"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870DCF6-BBF0-4CD2-9963-AB00779E9D39}" type="slidenum">
              <a:rPr lang="it-IT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61475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0294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868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3729353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94860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681105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44458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880317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18163010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0358148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316866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98350"/>
      </p:ext>
    </p:extLst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6FC08-0CC6-414C-87FD-A90E8E01F00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32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E34F29-964E-433F-97E3-209763EF67D5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7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0FA2E-E80A-4A90-BE44-D6488093954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6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F5D2C-5572-418F-A09E-AEDA1819C72C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17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FB452-52B4-4652-9DE6-8A31ED69ED5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9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0814A-E021-4265-8500-0A87ACE385E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80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08106-5BF6-4196-BFCD-8E7E085E6735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36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75805-A3CF-4FE0-8100-5D659960AB7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39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FA3D7-9161-4DD3-B7F1-06BADA1E301A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26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7156B-B378-477F-92E3-EFB16F7120F3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715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9F3AD-2A81-413A-B51F-3F949BE82E4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8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1904-E7A2-4FEA-B73D-E7C7E55E9C4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27B5-5A28-4830-97A3-A10932500E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95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22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fld id="{F80058EF-BDB0-4F23-B6CA-8712EDFFD53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678"/>
            <a:fld id="{D4355BF7-A82E-455A-93A5-37B2D85595E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26678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904369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92" indent="-226092" algn="l" defTabSz="90436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276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3" kern="1200">
          <a:solidFill>
            <a:schemeClr val="tx1"/>
          </a:solidFill>
          <a:latin typeface="+mn-lt"/>
          <a:ea typeface="+mn-ea"/>
          <a:cs typeface="+mn-cs"/>
        </a:defRPr>
      </a:lvl2pPr>
      <a:lvl3pPr marL="1130461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645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2034829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487014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939197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391382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843566" indent="-226092" algn="l" defTabSz="904369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1pPr>
      <a:lvl2pPr marL="452184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2pPr>
      <a:lvl3pPr marL="904369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52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37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21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06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7pPr>
      <a:lvl8pPr marL="3165290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8pPr>
      <a:lvl9pPr marL="3617475" algn="l" defTabSz="904369" rtl="0" eaLnBrk="1" latinLnBrk="0" hangingPunct="1">
        <a:defRPr sz="1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54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fld id="{DA426B4D-98D1-41BE-8E13-871F443D3F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31/08/2023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fld id="{145EB50D-F308-4520-96AE-8ED2DC92CB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74295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86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trips dir="r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54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815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21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41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41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41275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en-US" sz="3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73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050DB-5F95-4E45-9FCA-241D4456B4DF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467843" y="6506372"/>
            <a:ext cx="383831" cy="314017"/>
          </a:xfrm>
        </p:spPr>
        <p:txBody>
          <a:bodyPr/>
          <a:lstStyle/>
          <a:p>
            <a:pPr algn="ctr" defTabSz="726678"/>
            <a:fld id="{D4355BF7-A82E-455A-93A5-37B2D85595E0}" type="slidenum">
              <a:rPr lang="it-IT" sz="1384" b="1">
                <a:solidFill>
                  <a:prstClr val="black"/>
                </a:solidFill>
                <a:latin typeface="Calibri" panose="020F0502020204030204"/>
              </a:rPr>
              <a:pPr algn="ctr" defTabSz="726678"/>
              <a:t>1</a:t>
            </a:fld>
            <a:endParaRPr lang="it-IT" sz="1384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188761" y="338921"/>
            <a:ext cx="3837436" cy="518604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7220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770" kern="0" dirty="0">
                <a:solidFill>
                  <a:srgbClr val="000000"/>
                </a:solidFill>
                <a:latin typeface="Calibri" panose="020F0502020204030204" pitchFamily="34" charset="0"/>
              </a:rPr>
              <a:t>ORDINE DELLO STUDIO</a:t>
            </a: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2695089" y="1097940"/>
            <a:ext cx="4413994" cy="51860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7220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Giovedì 31 agosto 2023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62825" y="2169769"/>
            <a:ext cx="6889305" cy="39049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Preghiera</a:t>
            </a:r>
            <a:r>
              <a:rPr lang="it-IT" altLang="it-IT" sz="2770" dirty="0">
                <a:solidFill>
                  <a:srgbClr val="000000"/>
                </a:solidFill>
                <a:latin typeface="Calibri" panose="020F0502020204030204" pitchFamily="34" charset="0"/>
              </a:rPr>
              <a:t> - Francesco T</a:t>
            </a:r>
            <a:endParaRPr lang="it-IT" altLang="it-IT" sz="277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</a:t>
            </a: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Studio </a:t>
            </a:r>
            <a:r>
              <a:rPr lang="it-IT" altLang="it-IT" sz="2770" b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it-IT" altLang="it-IT" sz="277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770">
                <a:latin typeface="Calibri" panose="020F0502020204030204" pitchFamily="34" charset="0"/>
              </a:rPr>
              <a:t>Atti </a:t>
            </a:r>
            <a:r>
              <a:rPr lang="it-IT" altLang="it-IT" sz="2770" smtClean="0">
                <a:latin typeface="Calibri" panose="020F0502020204030204" pitchFamily="34" charset="0"/>
              </a:rPr>
              <a:t>27…</a:t>
            </a:r>
            <a:endParaRPr kumimoji="0" lang="it-IT" sz="2770" b="0" dirty="0">
              <a:latin typeface="Calibri" panose="020F0502020204030204" pitchFamily="34" charset="0"/>
            </a:endParaRPr>
          </a:p>
          <a:p>
            <a:pPr defTabSz="572208" fontAlgn="base">
              <a:lnSpc>
                <a:spcPct val="150000"/>
              </a:lnSpc>
              <a:spcBef>
                <a:spcPts val="593"/>
              </a:spcBef>
              <a:spcAft>
                <a:spcPts val="593"/>
              </a:spcAft>
              <a:defRPr/>
            </a:pPr>
            <a:r>
              <a:rPr lang="it-IT" altLang="it-IT" sz="2770" dirty="0">
                <a:solidFill>
                  <a:srgbClr val="0000FF"/>
                </a:solidFill>
                <a:latin typeface="Calibri" panose="020F0502020204030204" pitchFamily="34" charset="0"/>
              </a:rPr>
              <a:t>Inno: </a:t>
            </a:r>
            <a:r>
              <a:rPr lang="it-IT" altLang="it-IT" sz="2770" dirty="0">
                <a:solidFill>
                  <a:srgbClr val="FF0000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2" name="Freccia in giù 1">
            <a:hlinkClick r:id="" action="ppaction://noaction"/>
          </p:cNvPr>
          <p:cNvSpPr/>
          <p:nvPr/>
        </p:nvSpPr>
        <p:spPr>
          <a:xfrm>
            <a:off x="9217608" y="6101676"/>
            <a:ext cx="385864" cy="404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6678"/>
            <a:endParaRPr lang="it-IT" sz="143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07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>
                <a:solidFill>
                  <a:srgbClr val="3333CC"/>
                </a:solidFill>
                <a:latin typeface="Calibri" panose="020F0502020204030204" pitchFamily="34" charset="0"/>
              </a:rPr>
              <a:t>GRAN </a:t>
            </a: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FOLLA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6" name="Oval 528"/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 smtClean="0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  <a:endParaRPr lang="it-IT" altLang="it-IT" sz="2400" b="1" dirty="0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 animBg="1"/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 animBg="1"/>
      <p:bldP spid="2576" grpId="0" animBg="1"/>
      <p:bldP spid="2577" grpId="0" animBg="1"/>
      <p:bldP spid="2578" grpId="0" animBg="1"/>
      <p:bldP spid="257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Continuità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Galati 6:16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Lavoro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Mat. 20:1-16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Insieme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Tito 2:14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Fedeltà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2 Cor. 11:2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GRAN FOLLA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Moltitudine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Apoc. 7:9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Perfezione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Apoc. 7:4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6" name="Oval 5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Unità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1 Cor. 12:27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Seguire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Giov. 10:16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Calore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Efesini 2:19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Monarchia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Colos. 1:13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Adorazione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0000"/>
                </a:solidFill>
                <a:latin typeface="Calibri" panose="020F0502020204030204" pitchFamily="34" charset="0"/>
              </a:rPr>
              <a:t>Efesini 2:21</a:t>
            </a:r>
            <a:endParaRPr lang="it-IT" altLang="it-IT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 animBg="1"/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 animBg="1"/>
      <p:bldP spid="2576" grpId="0" animBg="1"/>
      <p:bldP spid="2577" grpId="0" animBg="1"/>
      <p:bldP spid="2578" grpId="0" animBg="1"/>
      <p:bldP spid="257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Text Box 182"/>
          <p:cNvSpPr txBox="1">
            <a:spLocks noChangeArrowheads="1"/>
          </p:cNvSpPr>
          <p:nvPr/>
        </p:nvSpPr>
        <p:spPr bwMode="auto">
          <a:xfrm>
            <a:off x="1981200" y="44451"/>
            <a:ext cx="5715000" cy="5355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FIGURE DELLA «CHIESA»</a:t>
            </a:r>
          </a:p>
        </p:txBody>
      </p:sp>
      <p:sp>
        <p:nvSpPr>
          <p:cNvPr id="2569" name="Oval 521"/>
          <p:cNvSpPr>
            <a:spLocks noChangeArrowheads="1"/>
          </p:cNvSpPr>
          <p:nvPr/>
        </p:nvSpPr>
        <p:spPr bwMode="auto">
          <a:xfrm>
            <a:off x="3346451" y="2422525"/>
            <a:ext cx="3046413" cy="2751138"/>
          </a:xfrm>
          <a:prstGeom prst="ellipse">
            <a:avLst/>
          </a:prstGeom>
          <a:solidFill>
            <a:srgbClr val="CC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LA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CHIESA È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FIGURATA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COME: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2570" name="Oval 522"/>
          <p:cNvSpPr>
            <a:spLocks noChangeArrowheads="1"/>
          </p:cNvSpPr>
          <p:nvPr/>
        </p:nvSpPr>
        <p:spPr bwMode="auto">
          <a:xfrm>
            <a:off x="7119939" y="4286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ISRAELE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Galati 6:16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 quanti cammineranno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 questa Regola, sia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pace e misericordia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Sull’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Israele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di Dio</a:t>
            </a:r>
          </a:p>
        </p:txBody>
      </p:sp>
      <p:sp>
        <p:nvSpPr>
          <p:cNvPr id="2571" name="Oval 523"/>
          <p:cNvSpPr>
            <a:spLocks noChangeArrowheads="1"/>
          </p:cNvSpPr>
          <p:nvPr/>
        </p:nvSpPr>
        <p:spPr bwMode="auto">
          <a:xfrm>
            <a:off x="5667376" y="5429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VIGNA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Matteo 20:1-16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Il Regno dei cieli è simile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 un padrone 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assume lavoratori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la sua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Vigna</a:t>
            </a:r>
          </a:p>
        </p:txBody>
      </p:sp>
      <p:sp>
        <p:nvSpPr>
          <p:cNvPr id="2572" name="Oval 524"/>
          <p:cNvSpPr>
            <a:spLocks noChangeArrowheads="1"/>
          </p:cNvSpPr>
          <p:nvPr/>
        </p:nvSpPr>
        <p:spPr bwMode="auto">
          <a:xfrm>
            <a:off x="3665539" y="545782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POPOLO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Tito 2:14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Cristo ha dato Se stesso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riscattarci dal male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purificarsi  un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Popolo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suo</a:t>
            </a:r>
          </a:p>
        </p:txBody>
      </p:sp>
      <p:sp>
        <p:nvSpPr>
          <p:cNvPr id="2573" name="Oval 525"/>
          <p:cNvSpPr>
            <a:spLocks noChangeArrowheads="1"/>
          </p:cNvSpPr>
          <p:nvPr/>
        </p:nvSpPr>
        <p:spPr bwMode="auto">
          <a:xfrm>
            <a:off x="1609726" y="5370514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SPOSA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2 Corinzi 11:2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Vi ho fidanzati ad un unico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Sposo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per presentarvi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come una casta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vergine a Cristo</a:t>
            </a:r>
          </a:p>
        </p:txBody>
      </p:sp>
      <p:sp>
        <p:nvSpPr>
          <p:cNvPr id="2574" name="Oval 526"/>
          <p:cNvSpPr>
            <a:spLocks noChangeArrowheads="1"/>
          </p:cNvSpPr>
          <p:nvPr/>
        </p:nvSpPr>
        <p:spPr bwMode="auto">
          <a:xfrm>
            <a:off x="538164" y="4089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GRAN FOLLA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Apocalisse 7:9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Poi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vidi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una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Gran folla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tutte le nazioni,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che stava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davanti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Trono e all’Agnello</a:t>
            </a:r>
          </a:p>
        </p:txBody>
      </p:sp>
      <p:sp>
        <p:nvSpPr>
          <p:cNvPr id="2575" name="Oval 527"/>
          <p:cNvSpPr>
            <a:spLocks noChangeArrowheads="1"/>
          </p:cNvSpPr>
          <p:nvPr/>
        </p:nvSpPr>
        <p:spPr bwMode="auto">
          <a:xfrm>
            <a:off x="538164" y="243840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Apocalisse 7:4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1200" u="sng">
                <a:solidFill>
                  <a:srgbClr val="000000"/>
                </a:solidFill>
                <a:latin typeface="Calibri" panose="020F0502020204030204" pitchFamily="34" charset="0"/>
              </a:rPr>
              <a:t>udii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il numero dei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Segnati con il sigillo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Dio: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144.000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ogni tribù</a:t>
            </a:r>
          </a:p>
        </p:txBody>
      </p:sp>
      <p:sp>
        <p:nvSpPr>
          <p:cNvPr id="2576" name="Oval 528"/>
          <p:cNvSpPr>
            <a:spLocks noChangeArrowheads="1"/>
          </p:cNvSpPr>
          <p:nvPr/>
        </p:nvSpPr>
        <p:spPr bwMode="auto">
          <a:xfrm>
            <a:off x="827089" y="8318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1 Cor. 12:27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Or voi siete il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Corpo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Cristo, e ognuno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sua parte,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le sue membra</a:t>
            </a:r>
          </a:p>
        </p:txBody>
      </p:sp>
      <p:sp>
        <p:nvSpPr>
          <p:cNvPr id="2577" name="Oval 529"/>
          <p:cNvSpPr>
            <a:spLocks noChangeArrowheads="1"/>
          </p:cNvSpPr>
          <p:nvPr/>
        </p:nvSpPr>
        <p:spPr bwMode="auto">
          <a:xfrm>
            <a:off x="7119939" y="25717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Giov. 10:16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Ho altre pecore (Gentili)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Da raccogliere, poi 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Sarà un solo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Gregge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E un solo Pastore</a:t>
            </a:r>
          </a:p>
        </p:txBody>
      </p:sp>
      <p:sp>
        <p:nvSpPr>
          <p:cNvPr id="2578" name="Oval 530"/>
          <p:cNvSpPr>
            <a:spLocks noChangeArrowheads="1"/>
          </p:cNvSpPr>
          <p:nvPr/>
        </p:nvSpPr>
        <p:spPr bwMode="auto">
          <a:xfrm>
            <a:off x="6824664" y="8826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Efesini 2:19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 Cristiani sono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Concittadini dei santi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membri della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di Dio</a:t>
            </a:r>
          </a:p>
        </p:txBody>
      </p:sp>
      <p:sp>
        <p:nvSpPr>
          <p:cNvPr id="2579" name="Oval 531"/>
          <p:cNvSpPr>
            <a:spLocks noChangeArrowheads="1"/>
          </p:cNvSpPr>
          <p:nvPr/>
        </p:nvSpPr>
        <p:spPr bwMode="auto">
          <a:xfrm>
            <a:off x="2797176" y="857251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REGNO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Colos. 1:13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Noi siamo stati trasportati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Nel </a:t>
            </a: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Regno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del suo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amato Figliolo,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Per la redenzione</a:t>
            </a:r>
          </a:p>
        </p:txBody>
      </p:sp>
      <p:sp>
        <p:nvSpPr>
          <p:cNvPr id="16" name="Oval 530"/>
          <p:cNvSpPr>
            <a:spLocks noChangeArrowheads="1"/>
          </p:cNvSpPr>
          <p:nvPr/>
        </p:nvSpPr>
        <p:spPr bwMode="auto">
          <a:xfrm>
            <a:off x="4799014" y="815976"/>
            <a:ext cx="1736725" cy="1368425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3333CC"/>
                </a:solidFill>
                <a:latin typeface="Calibri" panose="020F0502020204030204" pitchFamily="34" charset="0"/>
              </a:rPr>
              <a:t>TEMPIO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>
                <a:solidFill>
                  <a:srgbClr val="FF0000"/>
                </a:solidFill>
                <a:latin typeface="Calibri" panose="020F0502020204030204" pitchFamily="34" charset="0"/>
              </a:rPr>
              <a:t>Efesini 2:21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I Cristiani, edificati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sulla Pietra e sul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Fondamento, sono 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1200" b="1" u="sng">
                <a:solidFill>
                  <a:srgbClr val="000000"/>
                </a:solidFill>
                <a:latin typeface="Calibri" panose="020F0502020204030204" pitchFamily="34" charset="0"/>
              </a:rPr>
              <a:t>Tempio</a:t>
            </a:r>
            <a:r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t> di Dio</a:t>
            </a:r>
          </a:p>
        </p:txBody>
      </p:sp>
    </p:spTree>
    <p:extLst>
      <p:ext uri="{BB962C8B-B14F-4D97-AF65-F5344CB8AC3E}">
        <p14:creationId xmlns:p14="http://schemas.microsoft.com/office/powerpoint/2010/main" val="1757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9506" y="266007"/>
            <a:ext cx="943494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PRECISAZIONI SULLA CHIESA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Questa sera (giovedì 6 luglio 2023), andremo a riparlare della Chiesa per motivi necessari e vitali, emersi nelle ultime settimane che precedono la data di oggi: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è impegno di seria, grave, immensa responsabilità: frequenza, insegnamento, preghiere, servizi, cena, colletta, collaborazione, impegno collettivo, partecipazione, condivisione.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è un grande, immenso onore che Dio dà, solo se si pensa di essere aggiunti alla Casa di Dio!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significa: capire, accettare e poi eseguire tutta la modalità che Dio ha stabilito per farla essere attiva, funzionante, vitale e valida, con i servizi più sopra elencati; e non è certo pratica da fare con leggerezza, superficialità, o per far piacere a qualcuno!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Chiesa, che è Famiglia di Dio, è far presente, far conoscere agli altri le proprie necessità, problemi, pesi vari; e quando capita di assentarsi che, almeno, sia fatta conoscere agli altri in anticipo (se ovviamente sappiamo di mancare) la nostra assenza, e non informare all’ultimo momento, a meno che necessario.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</a:rPr>
              <a:t>Essere nella Chiesa non è possibile dare valore diverso alle persone che la compongono; né dare valore diverso alle Chiese del Vangelo fondate sul modello divino; né si può dare valore diverso alle rivelazioni che lo Spirito Santo ha donato agli apostoli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533400" y="185306"/>
            <a:ext cx="87630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Alcune categorie, funzioni e modi di essere religiosi nell’ebraismo, all’inizio del Cristianesimo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5181600" y="4495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Farisei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6096000" y="5257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Sadducei</a:t>
            </a: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4191000" y="3733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Scribi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7162800" y="61722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Zeloti</a:t>
            </a:r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3048000" y="29718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Nazirei</a:t>
            </a:r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997527" y="154305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Sacerdoti</a:t>
            </a:r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1835727" y="2286000"/>
            <a:ext cx="2133600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Calibri" panose="020F0502020204030204" pitchFamily="34" charset="0"/>
              </a:rPr>
              <a:t>Profeti</a:t>
            </a:r>
          </a:p>
        </p:txBody>
      </p:sp>
    </p:spTree>
    <p:extLst>
      <p:ext uri="{BB962C8B-B14F-4D97-AF65-F5344CB8AC3E}">
        <p14:creationId xmlns:p14="http://schemas.microsoft.com/office/powerpoint/2010/main" val="3875350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animBg="1" autoUpdateAnimBg="0"/>
      <p:bldP spid="609284" grpId="0" animBg="1" autoUpdateAnimBg="0"/>
      <p:bldP spid="609285" grpId="0" animBg="1" autoUpdateAnimBg="0"/>
      <p:bldP spid="609286" grpId="0" animBg="1" autoUpdateAnimBg="0"/>
      <p:bldP spid="609287" grpId="0" animBg="1" autoUpdateAnimBg="0"/>
      <p:bldP spid="609288" grpId="0" animBg="1" autoUpdateAnimBg="0"/>
      <p:bldP spid="609291" grpId="0" animBg="1" autoUpdateAnimBg="0"/>
      <p:bldP spid="60929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Text Box 1028"/>
          <p:cNvSpPr txBox="1">
            <a:spLocks noChangeArrowheads="1"/>
          </p:cNvSpPr>
          <p:nvPr/>
        </p:nvSpPr>
        <p:spPr bwMode="auto">
          <a:xfrm>
            <a:off x="7620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Cesare Augusto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pronipote di Giulio Cesare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(31 a.C. al 14 d. C.)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1" name="Text Box 1039"/>
          <p:cNvSpPr txBox="1">
            <a:spLocks noChangeArrowheads="1"/>
          </p:cNvSpPr>
          <p:nvPr/>
        </p:nvSpPr>
        <p:spPr bwMode="auto">
          <a:xfrm>
            <a:off x="38862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Tiberio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figliastro di Cesare Augusto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(14-37)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2" name="Text Box 1040"/>
          <p:cNvSpPr txBox="1">
            <a:spLocks noChangeArrowheads="1"/>
          </p:cNvSpPr>
          <p:nvPr/>
        </p:nvSpPr>
        <p:spPr bwMode="auto">
          <a:xfrm>
            <a:off x="7086600" y="10668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Caligola,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Germanico (nipote di Tiberio)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(37-41)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92913" name="Text Box 1041"/>
          <p:cNvSpPr txBox="1">
            <a:spLocks noChangeArrowheads="1"/>
          </p:cNvSpPr>
          <p:nvPr/>
        </p:nvSpPr>
        <p:spPr bwMode="auto">
          <a:xfrm>
            <a:off x="7086600" y="31242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Claudio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fratello di Germanico e zio di Caligola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 (41-54)</a:t>
            </a:r>
          </a:p>
        </p:txBody>
      </p:sp>
      <p:sp>
        <p:nvSpPr>
          <p:cNvPr id="592914" name="Text Box 1042"/>
          <p:cNvSpPr txBox="1">
            <a:spLocks noChangeArrowheads="1"/>
          </p:cNvSpPr>
          <p:nvPr/>
        </p:nvSpPr>
        <p:spPr bwMode="auto">
          <a:xfrm>
            <a:off x="3886200" y="3124201"/>
            <a:ext cx="2133600" cy="152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Nerone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Agrippina e figliastro di Claudio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(54-68) </a:t>
            </a:r>
          </a:p>
        </p:txBody>
      </p:sp>
      <p:sp>
        <p:nvSpPr>
          <p:cNvPr id="592915" name="Text Box 1043"/>
          <p:cNvSpPr txBox="1">
            <a:spLocks noChangeArrowheads="1"/>
          </p:cNvSpPr>
          <p:nvPr/>
        </p:nvSpPr>
        <p:spPr bwMode="auto">
          <a:xfrm>
            <a:off x="762000" y="3124201"/>
            <a:ext cx="2133600" cy="1522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Vespasiano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un contadino della Sabina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  (69-79) </a:t>
            </a:r>
          </a:p>
        </p:txBody>
      </p:sp>
      <p:sp>
        <p:nvSpPr>
          <p:cNvPr id="592916" name="Text Box 1044"/>
          <p:cNvSpPr txBox="1">
            <a:spLocks noChangeArrowheads="1"/>
          </p:cNvSpPr>
          <p:nvPr/>
        </p:nvSpPr>
        <p:spPr bwMode="auto">
          <a:xfrm>
            <a:off x="2362200" y="5105400"/>
            <a:ext cx="2133600" cy="1543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Tito</a:t>
            </a:r>
          </a:p>
          <a:p>
            <a:pPr algn="ctr" fontAlgn="base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figlio di Vespasiano</a:t>
            </a:r>
          </a:p>
          <a:p>
            <a:pPr algn="ctr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(79-81) </a:t>
            </a:r>
          </a:p>
        </p:txBody>
      </p:sp>
      <p:sp>
        <p:nvSpPr>
          <p:cNvPr id="592917" name="Text Box 1045"/>
          <p:cNvSpPr txBox="1">
            <a:spLocks noChangeArrowheads="1"/>
          </p:cNvSpPr>
          <p:nvPr/>
        </p:nvSpPr>
        <p:spPr bwMode="auto">
          <a:xfrm>
            <a:off x="5410200" y="5105400"/>
            <a:ext cx="2133600" cy="1544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</a:rPr>
              <a:t>Domiziano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altro figlio di Vespasiano</a:t>
            </a:r>
          </a:p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(81-96)</a:t>
            </a:r>
          </a:p>
        </p:txBody>
      </p:sp>
      <p:cxnSp>
        <p:nvCxnSpPr>
          <p:cNvPr id="592918" name="AutoShape 1046"/>
          <p:cNvCxnSpPr>
            <a:cxnSpLocks noChangeShapeType="1"/>
            <a:stCxn id="592900" idx="3"/>
            <a:endCxn id="592911" idx="1"/>
          </p:cNvCxnSpPr>
          <p:nvPr/>
        </p:nvCxnSpPr>
        <p:spPr bwMode="auto">
          <a:xfrm>
            <a:off x="2895600" y="1827213"/>
            <a:ext cx="990600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19" name="AutoShape 1047"/>
          <p:cNvCxnSpPr>
            <a:cxnSpLocks noChangeShapeType="1"/>
            <a:stCxn id="592911" idx="3"/>
          </p:cNvCxnSpPr>
          <p:nvPr/>
        </p:nvCxnSpPr>
        <p:spPr bwMode="auto">
          <a:xfrm>
            <a:off x="6019800" y="1827214"/>
            <a:ext cx="990600" cy="3175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3" name="AutoShape 1051"/>
          <p:cNvCxnSpPr>
            <a:cxnSpLocks noChangeShapeType="1"/>
            <a:stCxn id="592912" idx="2"/>
            <a:endCxn id="592913" idx="0"/>
          </p:cNvCxnSpPr>
          <p:nvPr/>
        </p:nvCxnSpPr>
        <p:spPr bwMode="auto">
          <a:xfrm>
            <a:off x="8153400" y="2587626"/>
            <a:ext cx="0" cy="53657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4" name="AutoShape 1052"/>
          <p:cNvCxnSpPr>
            <a:cxnSpLocks noChangeShapeType="1"/>
            <a:stCxn id="592913" idx="1"/>
            <a:endCxn id="592914" idx="3"/>
          </p:cNvCxnSpPr>
          <p:nvPr/>
        </p:nvCxnSpPr>
        <p:spPr bwMode="auto">
          <a:xfrm flipH="1">
            <a:off x="6019800" y="3884613"/>
            <a:ext cx="1066800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5" name="AutoShape 1053"/>
          <p:cNvCxnSpPr>
            <a:cxnSpLocks noChangeShapeType="1"/>
            <a:stCxn id="592914" idx="1"/>
            <a:endCxn id="592915" idx="3"/>
          </p:cNvCxnSpPr>
          <p:nvPr/>
        </p:nvCxnSpPr>
        <p:spPr bwMode="auto">
          <a:xfrm flipH="1">
            <a:off x="2895600" y="3884614"/>
            <a:ext cx="990600" cy="1587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7" name="AutoShape 1055"/>
          <p:cNvCxnSpPr>
            <a:cxnSpLocks noChangeShapeType="1"/>
            <a:stCxn id="592915" idx="2"/>
            <a:endCxn id="592916" idx="1"/>
          </p:cNvCxnSpPr>
          <p:nvPr/>
        </p:nvCxnSpPr>
        <p:spPr bwMode="auto">
          <a:xfrm rot="16200000" flipH="1">
            <a:off x="1480344" y="4995069"/>
            <a:ext cx="1230312" cy="533400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2928" name="AutoShape 1056"/>
          <p:cNvCxnSpPr>
            <a:cxnSpLocks noChangeShapeType="1"/>
            <a:stCxn id="592916" idx="3"/>
            <a:endCxn id="592917" idx="1"/>
          </p:cNvCxnSpPr>
          <p:nvPr/>
        </p:nvCxnSpPr>
        <p:spPr bwMode="auto">
          <a:xfrm>
            <a:off x="4495800" y="5876925"/>
            <a:ext cx="914400" cy="1588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2929" name="Text Box 1057"/>
          <p:cNvSpPr txBox="1">
            <a:spLocks noChangeArrowheads="1"/>
          </p:cNvSpPr>
          <p:nvPr/>
        </p:nvSpPr>
        <p:spPr bwMode="auto">
          <a:xfrm>
            <a:off x="2209800" y="609601"/>
            <a:ext cx="5486400" cy="3667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FFFFFF"/>
                </a:solidFill>
              </a:rPr>
              <a:t>Imperatori romani del primo secolo</a:t>
            </a:r>
          </a:p>
        </p:txBody>
      </p:sp>
      <p:sp>
        <p:nvSpPr>
          <p:cNvPr id="29714" name="Text Box 105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19379340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 autoUpdateAnimBg="0"/>
      <p:bldP spid="592911" grpId="0" animBg="1" autoUpdateAnimBg="0"/>
      <p:bldP spid="592912" grpId="0" animBg="1" autoUpdateAnimBg="0"/>
      <p:bldP spid="592913" grpId="0" animBg="1" autoUpdateAnimBg="0"/>
      <p:bldP spid="592914" grpId="0" animBg="1" autoUpdateAnimBg="0"/>
      <p:bldP spid="592915" grpId="0" animBg="1" autoUpdateAnimBg="0"/>
      <p:bldP spid="592916" grpId="0" animBg="1" autoUpdateAnimBg="0"/>
      <p:bldP spid="592917" grpId="0" animBg="1" autoUpdateAnimBg="0"/>
      <p:bldP spid="5929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1FCD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2514600" y="685800"/>
            <a:ext cx="5219700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Re e governatori in Palestina nel primo secolo</a:t>
            </a:r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3733800" y="14478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il grande</a:t>
            </a: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Archelao</a:t>
            </a: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Antipa</a:t>
            </a:r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49530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Filippo</a:t>
            </a: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7162800" y="27432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Aristobulo</a:t>
            </a:r>
          </a:p>
        </p:txBody>
      </p: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7162800" y="38100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Agrippa I</a:t>
            </a: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21336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Erode Agrippa II</a:t>
            </a:r>
          </a:p>
        </p:txBody>
      </p:sp>
      <p:cxnSp>
        <p:nvCxnSpPr>
          <p:cNvPr id="568332" name="AutoShape 12"/>
          <p:cNvCxnSpPr>
            <a:cxnSpLocks noChangeShapeType="1"/>
            <a:stCxn id="568324" idx="2"/>
            <a:endCxn id="568326" idx="0"/>
          </p:cNvCxnSpPr>
          <p:nvPr/>
        </p:nvCxnSpPr>
        <p:spPr bwMode="auto">
          <a:xfrm flipH="1">
            <a:off x="1600200" y="1854200"/>
            <a:ext cx="32004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3" name="AutoShape 13"/>
          <p:cNvCxnSpPr>
            <a:cxnSpLocks noChangeShapeType="1"/>
            <a:stCxn id="568324" idx="2"/>
            <a:endCxn id="568327" idx="0"/>
          </p:cNvCxnSpPr>
          <p:nvPr/>
        </p:nvCxnSpPr>
        <p:spPr bwMode="auto">
          <a:xfrm flipH="1">
            <a:off x="3810000" y="1854200"/>
            <a:ext cx="9906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4" name="AutoShape 14"/>
          <p:cNvCxnSpPr>
            <a:cxnSpLocks noChangeShapeType="1"/>
            <a:stCxn id="568324" idx="2"/>
            <a:endCxn id="568328" idx="0"/>
          </p:cNvCxnSpPr>
          <p:nvPr/>
        </p:nvCxnSpPr>
        <p:spPr bwMode="auto">
          <a:xfrm>
            <a:off x="4800600" y="1854200"/>
            <a:ext cx="12192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5" name="AutoShape 15"/>
          <p:cNvCxnSpPr>
            <a:cxnSpLocks noChangeShapeType="1"/>
            <a:stCxn id="568324" idx="2"/>
            <a:endCxn id="568329" idx="0"/>
          </p:cNvCxnSpPr>
          <p:nvPr/>
        </p:nvCxnSpPr>
        <p:spPr bwMode="auto">
          <a:xfrm>
            <a:off x="4800600" y="1854200"/>
            <a:ext cx="3429000" cy="8890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6" name="AutoShape 16"/>
          <p:cNvCxnSpPr>
            <a:cxnSpLocks noChangeShapeType="1"/>
            <a:stCxn id="568329" idx="2"/>
            <a:endCxn id="568330" idx="0"/>
          </p:cNvCxnSpPr>
          <p:nvPr/>
        </p:nvCxnSpPr>
        <p:spPr bwMode="auto">
          <a:xfrm>
            <a:off x="8229600" y="3149600"/>
            <a:ext cx="0" cy="6604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8337" name="AutoShape 17"/>
          <p:cNvCxnSpPr>
            <a:cxnSpLocks noChangeShapeType="1"/>
            <a:stCxn id="568330" idx="2"/>
            <a:endCxn id="568331" idx="0"/>
          </p:cNvCxnSpPr>
          <p:nvPr/>
        </p:nvCxnSpPr>
        <p:spPr bwMode="auto">
          <a:xfrm>
            <a:off x="8229600" y="4216400"/>
            <a:ext cx="0" cy="66040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144" name="Text Box 1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27391491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animBg="1" autoUpdateAnimBg="0"/>
      <p:bldP spid="568324" grpId="0" animBg="1" autoUpdateAnimBg="0"/>
      <p:bldP spid="568326" grpId="0" animBg="1" autoUpdateAnimBg="0"/>
      <p:bldP spid="568327" grpId="0" animBg="1" autoUpdateAnimBg="0"/>
      <p:bldP spid="568328" grpId="0" animBg="1" autoUpdateAnimBg="0"/>
      <p:bldP spid="568329" grpId="0" animBg="1" autoUpdateAnimBg="0"/>
      <p:bldP spid="568330" grpId="0" animBg="1" autoUpdateAnimBg="0"/>
      <p:bldP spid="56833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 descr="viaggio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2"/>
          <p:cNvSpPr txBox="1">
            <a:spLocks noChangeArrowheads="1"/>
          </p:cNvSpPr>
          <p:nvPr/>
        </p:nvSpPr>
        <p:spPr bwMode="auto">
          <a:xfrm>
            <a:off x="5097463" y="3829050"/>
            <a:ext cx="9001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</a:rPr>
              <a:t>Gnido</a:t>
            </a:r>
          </a:p>
        </p:txBody>
      </p:sp>
      <p:sp>
        <p:nvSpPr>
          <p:cNvPr id="35844" name="Text Box 23"/>
          <p:cNvSpPr txBox="1">
            <a:spLocks noChangeArrowheads="1"/>
          </p:cNvSpPr>
          <p:nvPr/>
        </p:nvSpPr>
        <p:spPr bwMode="auto">
          <a:xfrm>
            <a:off x="6705601" y="4210050"/>
            <a:ext cx="9001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Mira</a:t>
            </a:r>
          </a:p>
        </p:txBody>
      </p: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8121650" y="5200650"/>
            <a:ext cx="8270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Sidone</a:t>
            </a:r>
          </a:p>
        </p:txBody>
      </p:sp>
      <p:sp>
        <p:nvSpPr>
          <p:cNvPr id="35846" name="Text Box 25"/>
          <p:cNvSpPr txBox="1">
            <a:spLocks noChangeArrowheads="1"/>
          </p:cNvSpPr>
          <p:nvPr/>
        </p:nvSpPr>
        <p:spPr bwMode="auto">
          <a:xfrm>
            <a:off x="8001001" y="6115050"/>
            <a:ext cx="9001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Cesarea</a:t>
            </a:r>
          </a:p>
        </p:txBody>
      </p:sp>
      <p:sp>
        <p:nvSpPr>
          <p:cNvPr id="35847" name="Oval 26"/>
          <p:cNvSpPr>
            <a:spLocks noChangeArrowheads="1"/>
          </p:cNvSpPr>
          <p:nvPr/>
        </p:nvSpPr>
        <p:spPr bwMode="auto">
          <a:xfrm>
            <a:off x="5486400" y="489585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5848" name="Text Box 28"/>
          <p:cNvSpPr txBox="1">
            <a:spLocks noChangeArrowheads="1"/>
          </p:cNvSpPr>
          <p:nvPr/>
        </p:nvSpPr>
        <p:spPr bwMode="auto">
          <a:xfrm>
            <a:off x="990601" y="814389"/>
            <a:ext cx="12795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Foro Appio</a:t>
            </a:r>
          </a:p>
        </p:txBody>
      </p:sp>
      <p:sp>
        <p:nvSpPr>
          <p:cNvPr id="35849" name="Text Box 29"/>
          <p:cNvSpPr txBox="1">
            <a:spLocks noChangeArrowheads="1"/>
          </p:cNvSpPr>
          <p:nvPr/>
        </p:nvSpPr>
        <p:spPr bwMode="auto">
          <a:xfrm>
            <a:off x="1295400" y="1238251"/>
            <a:ext cx="1181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Pozzuoli</a:t>
            </a:r>
          </a:p>
        </p:txBody>
      </p:sp>
      <p:sp>
        <p:nvSpPr>
          <p:cNvPr id="35850" name="Text Box 30"/>
          <p:cNvSpPr txBox="1">
            <a:spLocks noChangeArrowheads="1"/>
          </p:cNvSpPr>
          <p:nvPr/>
        </p:nvSpPr>
        <p:spPr bwMode="auto">
          <a:xfrm>
            <a:off x="1752600" y="291465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Reggio Calabria</a:t>
            </a:r>
          </a:p>
        </p:txBody>
      </p:sp>
      <p:sp>
        <p:nvSpPr>
          <p:cNvPr id="35851" name="Text Box 31"/>
          <p:cNvSpPr txBox="1">
            <a:spLocks noChangeArrowheads="1"/>
          </p:cNvSpPr>
          <p:nvPr/>
        </p:nvSpPr>
        <p:spPr bwMode="auto">
          <a:xfrm>
            <a:off x="1524000" y="3524250"/>
            <a:ext cx="990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Siracusa</a:t>
            </a:r>
          </a:p>
        </p:txBody>
      </p:sp>
      <p:sp>
        <p:nvSpPr>
          <p:cNvPr id="35852" name="Text Box 32"/>
          <p:cNvSpPr txBox="1">
            <a:spLocks noChangeArrowheads="1"/>
          </p:cNvSpPr>
          <p:nvPr/>
        </p:nvSpPr>
        <p:spPr bwMode="auto">
          <a:xfrm>
            <a:off x="438150" y="4076700"/>
            <a:ext cx="91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Malta</a:t>
            </a:r>
          </a:p>
        </p:txBody>
      </p:sp>
      <p:sp>
        <p:nvSpPr>
          <p:cNvPr id="35853" name="Text Box 33"/>
          <p:cNvSpPr txBox="1">
            <a:spLocks noChangeArrowheads="1"/>
          </p:cNvSpPr>
          <p:nvPr/>
        </p:nvSpPr>
        <p:spPr bwMode="auto">
          <a:xfrm>
            <a:off x="838200" y="47625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Roma</a:t>
            </a:r>
          </a:p>
        </p:txBody>
      </p:sp>
      <p:sp>
        <p:nvSpPr>
          <p:cNvPr id="35854" name="Text Box 34"/>
          <p:cNvSpPr txBox="1">
            <a:spLocks noChangeArrowheads="1"/>
          </p:cNvSpPr>
          <p:nvPr/>
        </p:nvSpPr>
        <p:spPr bwMode="auto">
          <a:xfrm>
            <a:off x="914401" y="628651"/>
            <a:ext cx="1446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Tre Taverne</a:t>
            </a:r>
          </a:p>
        </p:txBody>
      </p:sp>
      <p:sp>
        <p:nvSpPr>
          <p:cNvPr id="35855" name="Oval 35"/>
          <p:cNvSpPr>
            <a:spLocks noChangeArrowheads="1"/>
          </p:cNvSpPr>
          <p:nvPr/>
        </p:nvSpPr>
        <p:spPr bwMode="auto">
          <a:xfrm>
            <a:off x="685800" y="6286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8448" name="Freeform 53"/>
          <p:cNvSpPr>
            <a:spLocks/>
          </p:cNvSpPr>
          <p:nvPr/>
        </p:nvSpPr>
        <p:spPr bwMode="auto">
          <a:xfrm>
            <a:off x="8715375" y="5413375"/>
            <a:ext cx="279400" cy="825500"/>
          </a:xfrm>
          <a:custGeom>
            <a:avLst/>
            <a:gdLst>
              <a:gd name="T0" fmla="*/ 2147483646 w 176"/>
              <a:gd name="T1" fmla="*/ 0 h 520"/>
              <a:gd name="T2" fmla="*/ 2147483646 w 176"/>
              <a:gd name="T3" fmla="*/ 2147483646 h 520"/>
              <a:gd name="T4" fmla="*/ 2147483646 w 176"/>
              <a:gd name="T5" fmla="*/ 2147483646 h 520"/>
              <a:gd name="T6" fmla="*/ 2147483646 w 176"/>
              <a:gd name="T7" fmla="*/ 2147483646 h 520"/>
              <a:gd name="T8" fmla="*/ 2147483646 w 176"/>
              <a:gd name="T9" fmla="*/ 2147483646 h 520"/>
              <a:gd name="T10" fmla="*/ 2147483646 w 176"/>
              <a:gd name="T11" fmla="*/ 2147483646 h 5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520">
                <a:moveTo>
                  <a:pt x="176" y="0"/>
                </a:moveTo>
                <a:cubicBezTo>
                  <a:pt x="161" y="5"/>
                  <a:pt x="129" y="12"/>
                  <a:pt x="120" y="27"/>
                </a:cubicBezTo>
                <a:cubicBezTo>
                  <a:pt x="93" y="70"/>
                  <a:pt x="93" y="124"/>
                  <a:pt x="64" y="167"/>
                </a:cubicBezTo>
                <a:cubicBezTo>
                  <a:pt x="58" y="186"/>
                  <a:pt x="50" y="204"/>
                  <a:pt x="45" y="223"/>
                </a:cubicBezTo>
                <a:cubicBezTo>
                  <a:pt x="39" y="248"/>
                  <a:pt x="27" y="297"/>
                  <a:pt x="27" y="297"/>
                </a:cubicBezTo>
                <a:cubicBezTo>
                  <a:pt x="35" y="453"/>
                  <a:pt x="0" y="467"/>
                  <a:pt x="111" y="5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7" name="Text Box 56"/>
          <p:cNvSpPr txBox="1">
            <a:spLocks noChangeArrowheads="1"/>
          </p:cNvSpPr>
          <p:nvPr/>
        </p:nvSpPr>
        <p:spPr bwMode="auto">
          <a:xfrm>
            <a:off x="7761289" y="458152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>
                <a:solidFill>
                  <a:srgbClr val="000000"/>
                </a:solidFill>
              </a:rPr>
              <a:t>Cipro</a:t>
            </a:r>
          </a:p>
        </p:txBody>
      </p:sp>
      <p:sp>
        <p:nvSpPr>
          <p:cNvPr id="35858" name="Text Box 67"/>
          <p:cNvSpPr txBox="1">
            <a:spLocks noChangeArrowheads="1"/>
          </p:cNvSpPr>
          <p:nvPr/>
        </p:nvSpPr>
        <p:spPr bwMode="auto">
          <a:xfrm>
            <a:off x="8337551" y="1125539"/>
            <a:ext cx="1019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PONTO</a:t>
            </a:r>
          </a:p>
        </p:txBody>
      </p:sp>
      <p:sp>
        <p:nvSpPr>
          <p:cNvPr id="35859" name="Text Box 68"/>
          <p:cNvSpPr txBox="1">
            <a:spLocks noChangeArrowheads="1"/>
          </p:cNvSpPr>
          <p:nvPr/>
        </p:nvSpPr>
        <p:spPr bwMode="auto">
          <a:xfrm>
            <a:off x="7832725" y="1484314"/>
            <a:ext cx="1524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CAPPADOCIA</a:t>
            </a:r>
          </a:p>
        </p:txBody>
      </p:sp>
      <p:sp>
        <p:nvSpPr>
          <p:cNvPr id="35860" name="Text Box 69"/>
          <p:cNvSpPr txBox="1">
            <a:spLocks noChangeArrowheads="1"/>
          </p:cNvSpPr>
          <p:nvPr/>
        </p:nvSpPr>
        <p:spPr bwMode="auto">
          <a:xfrm>
            <a:off x="6537326" y="1268414"/>
            <a:ext cx="1027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BITINIA</a:t>
            </a:r>
          </a:p>
        </p:txBody>
      </p:sp>
      <p:sp>
        <p:nvSpPr>
          <p:cNvPr id="35861" name="Text Box 70"/>
          <p:cNvSpPr txBox="1">
            <a:spLocks noChangeArrowheads="1"/>
          </p:cNvSpPr>
          <p:nvPr/>
        </p:nvSpPr>
        <p:spPr bwMode="auto">
          <a:xfrm>
            <a:off x="6176964" y="2205039"/>
            <a:ext cx="923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FRIGIA</a:t>
            </a:r>
          </a:p>
        </p:txBody>
      </p:sp>
      <p:sp>
        <p:nvSpPr>
          <p:cNvPr id="35862" name="Text Box 71"/>
          <p:cNvSpPr txBox="1">
            <a:spLocks noChangeArrowheads="1"/>
          </p:cNvSpPr>
          <p:nvPr/>
        </p:nvSpPr>
        <p:spPr bwMode="auto">
          <a:xfrm>
            <a:off x="6608764" y="2794001"/>
            <a:ext cx="928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PSIDIA</a:t>
            </a:r>
          </a:p>
        </p:txBody>
      </p:sp>
      <p:sp>
        <p:nvSpPr>
          <p:cNvPr id="35863" name="Text Box 72"/>
          <p:cNvSpPr txBox="1">
            <a:spLocks noChangeArrowheads="1"/>
          </p:cNvSpPr>
          <p:nvPr/>
        </p:nvSpPr>
        <p:spPr bwMode="auto">
          <a:xfrm>
            <a:off x="5745163" y="2852739"/>
            <a:ext cx="81756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MISIA</a:t>
            </a:r>
          </a:p>
        </p:txBody>
      </p:sp>
      <p:sp>
        <p:nvSpPr>
          <p:cNvPr id="35864" name="Text Box 73"/>
          <p:cNvSpPr txBox="1">
            <a:spLocks noChangeArrowheads="1"/>
          </p:cNvSpPr>
          <p:nvPr/>
        </p:nvSpPr>
        <p:spPr bwMode="auto">
          <a:xfrm>
            <a:off x="8829675" y="3141664"/>
            <a:ext cx="7889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SIRIA</a:t>
            </a:r>
          </a:p>
        </p:txBody>
      </p:sp>
      <p:sp>
        <p:nvSpPr>
          <p:cNvPr id="35865" name="Text Box 74"/>
          <p:cNvSpPr txBox="1">
            <a:spLocks noChangeArrowheads="1"/>
          </p:cNvSpPr>
          <p:nvPr/>
        </p:nvSpPr>
        <p:spPr bwMode="auto">
          <a:xfrm>
            <a:off x="3368675" y="2708275"/>
            <a:ext cx="16144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</a:rPr>
              <a:t>MACEDONIA</a:t>
            </a:r>
          </a:p>
        </p:txBody>
      </p:sp>
      <p:sp>
        <p:nvSpPr>
          <p:cNvPr id="35866" name="Text Box 77"/>
          <p:cNvSpPr txBox="1">
            <a:spLocks noChangeArrowheads="1"/>
          </p:cNvSpPr>
          <p:nvPr/>
        </p:nvSpPr>
        <p:spPr bwMode="auto">
          <a:xfrm>
            <a:off x="7523163" y="2060576"/>
            <a:ext cx="10842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GALAZIA</a:t>
            </a:r>
          </a:p>
        </p:txBody>
      </p:sp>
      <p:sp>
        <p:nvSpPr>
          <p:cNvPr id="35867" name="Text Box 78"/>
          <p:cNvSpPr txBox="1">
            <a:spLocks noChangeArrowheads="1"/>
          </p:cNvSpPr>
          <p:nvPr/>
        </p:nvSpPr>
        <p:spPr bwMode="auto">
          <a:xfrm>
            <a:off x="3584576" y="3441700"/>
            <a:ext cx="1071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Verdana" panose="020B0604030504040204" pitchFamily="34" charset="0"/>
              </a:rPr>
              <a:t>GRECIA</a:t>
            </a:r>
          </a:p>
        </p:txBody>
      </p:sp>
      <p:sp>
        <p:nvSpPr>
          <p:cNvPr id="35868" name="Text Box 79"/>
          <p:cNvSpPr txBox="1">
            <a:spLocks noChangeArrowheads="1"/>
          </p:cNvSpPr>
          <p:nvPr/>
        </p:nvSpPr>
        <p:spPr bwMode="auto">
          <a:xfrm>
            <a:off x="7832725" y="3225801"/>
            <a:ext cx="1022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CILICIA</a:t>
            </a:r>
          </a:p>
        </p:txBody>
      </p:sp>
      <p:sp>
        <p:nvSpPr>
          <p:cNvPr id="35869" name="Text Box 80"/>
          <p:cNvSpPr txBox="1">
            <a:spLocks noChangeArrowheads="1"/>
          </p:cNvSpPr>
          <p:nvPr/>
        </p:nvSpPr>
        <p:spPr bwMode="auto">
          <a:xfrm>
            <a:off x="7170738" y="3586164"/>
            <a:ext cx="1173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PANFILIA</a:t>
            </a:r>
          </a:p>
        </p:txBody>
      </p:sp>
      <p:sp>
        <p:nvSpPr>
          <p:cNvPr id="35870" name="Text Box 81"/>
          <p:cNvSpPr txBox="1">
            <a:spLocks noChangeArrowheads="1"/>
          </p:cNvSpPr>
          <p:nvPr/>
        </p:nvSpPr>
        <p:spPr bwMode="auto">
          <a:xfrm>
            <a:off x="6176963" y="3689351"/>
            <a:ext cx="86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  <a:latin typeface="Verdana" panose="020B0604030504040204" pitchFamily="34" charset="0"/>
              </a:rPr>
              <a:t>LICIA</a:t>
            </a:r>
          </a:p>
        </p:txBody>
      </p:sp>
      <p:sp>
        <p:nvSpPr>
          <p:cNvPr id="18463" name="Freeform 24"/>
          <p:cNvSpPr>
            <a:spLocks/>
          </p:cNvSpPr>
          <p:nvPr/>
        </p:nvSpPr>
        <p:spPr bwMode="auto">
          <a:xfrm>
            <a:off x="5970589" y="3981451"/>
            <a:ext cx="1017587" cy="309563"/>
          </a:xfrm>
          <a:custGeom>
            <a:avLst/>
            <a:gdLst>
              <a:gd name="T0" fmla="*/ 0 w 641"/>
              <a:gd name="T1" fmla="*/ 0 h 195"/>
              <a:gd name="T2" fmla="*/ 2147483646 w 641"/>
              <a:gd name="T3" fmla="*/ 2147483646 h 195"/>
              <a:gd name="T4" fmla="*/ 2147483646 w 641"/>
              <a:gd name="T5" fmla="*/ 2147483646 h 195"/>
              <a:gd name="T6" fmla="*/ 2147483646 w 641"/>
              <a:gd name="T7" fmla="*/ 2147483646 h 195"/>
              <a:gd name="T8" fmla="*/ 2147483646 w 641"/>
              <a:gd name="T9" fmla="*/ 2147483646 h 195"/>
              <a:gd name="T10" fmla="*/ 2147483646 w 641"/>
              <a:gd name="T11" fmla="*/ 2147483646 h 195"/>
              <a:gd name="T12" fmla="*/ 2147483646 w 641"/>
              <a:gd name="T13" fmla="*/ 2147483646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41" h="195">
                <a:moveTo>
                  <a:pt x="0" y="0"/>
                </a:moveTo>
                <a:cubicBezTo>
                  <a:pt x="57" y="19"/>
                  <a:pt x="107" y="27"/>
                  <a:pt x="167" y="38"/>
                </a:cubicBezTo>
                <a:cubicBezTo>
                  <a:pt x="179" y="40"/>
                  <a:pt x="192" y="43"/>
                  <a:pt x="204" y="47"/>
                </a:cubicBezTo>
                <a:cubicBezTo>
                  <a:pt x="223" y="52"/>
                  <a:pt x="260" y="65"/>
                  <a:pt x="260" y="65"/>
                </a:cubicBezTo>
                <a:cubicBezTo>
                  <a:pt x="317" y="148"/>
                  <a:pt x="358" y="182"/>
                  <a:pt x="455" y="195"/>
                </a:cubicBezTo>
                <a:cubicBezTo>
                  <a:pt x="507" y="178"/>
                  <a:pt x="558" y="189"/>
                  <a:pt x="604" y="158"/>
                </a:cubicBezTo>
                <a:cubicBezTo>
                  <a:pt x="626" y="124"/>
                  <a:pt x="612" y="135"/>
                  <a:pt x="641" y="12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Freeform 25"/>
          <p:cNvSpPr>
            <a:spLocks/>
          </p:cNvSpPr>
          <p:nvPr/>
        </p:nvSpPr>
        <p:spPr bwMode="auto">
          <a:xfrm>
            <a:off x="5149850" y="4016375"/>
            <a:ext cx="763588" cy="933450"/>
          </a:xfrm>
          <a:custGeom>
            <a:avLst/>
            <a:gdLst>
              <a:gd name="T0" fmla="*/ 2147483646 w 481"/>
              <a:gd name="T1" fmla="*/ 0 h 588"/>
              <a:gd name="T2" fmla="*/ 2147483646 w 481"/>
              <a:gd name="T3" fmla="*/ 2147483646 h 588"/>
              <a:gd name="T4" fmla="*/ 2147483646 w 481"/>
              <a:gd name="T5" fmla="*/ 2147483646 h 588"/>
              <a:gd name="T6" fmla="*/ 2147483646 w 481"/>
              <a:gd name="T7" fmla="*/ 2147483646 h 588"/>
              <a:gd name="T8" fmla="*/ 2147483646 w 481"/>
              <a:gd name="T9" fmla="*/ 2147483646 h 588"/>
              <a:gd name="T10" fmla="*/ 2147483646 w 481"/>
              <a:gd name="T11" fmla="*/ 2147483646 h 588"/>
              <a:gd name="T12" fmla="*/ 0 w 481"/>
              <a:gd name="T13" fmla="*/ 2147483646 h 588"/>
              <a:gd name="T14" fmla="*/ 2147483646 w 481"/>
              <a:gd name="T15" fmla="*/ 2147483646 h 588"/>
              <a:gd name="T16" fmla="*/ 2147483646 w 481"/>
              <a:gd name="T17" fmla="*/ 2147483646 h 588"/>
              <a:gd name="T18" fmla="*/ 2147483646 w 481"/>
              <a:gd name="T19" fmla="*/ 2147483646 h 588"/>
              <a:gd name="T20" fmla="*/ 2147483646 w 481"/>
              <a:gd name="T21" fmla="*/ 2147483646 h 588"/>
              <a:gd name="T22" fmla="*/ 2147483646 w 481"/>
              <a:gd name="T23" fmla="*/ 2147483646 h 588"/>
              <a:gd name="T24" fmla="*/ 2147483646 w 481"/>
              <a:gd name="T25" fmla="*/ 2147483646 h 588"/>
              <a:gd name="T26" fmla="*/ 2147483646 w 481"/>
              <a:gd name="T27" fmla="*/ 2147483646 h 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588">
                <a:moveTo>
                  <a:pt x="481" y="0"/>
                </a:moveTo>
                <a:cubicBezTo>
                  <a:pt x="457" y="75"/>
                  <a:pt x="404" y="102"/>
                  <a:pt x="335" y="124"/>
                </a:cubicBezTo>
                <a:cubicBezTo>
                  <a:pt x="291" y="154"/>
                  <a:pt x="249" y="188"/>
                  <a:pt x="197" y="204"/>
                </a:cubicBezTo>
                <a:cubicBezTo>
                  <a:pt x="156" y="231"/>
                  <a:pt x="141" y="237"/>
                  <a:pt x="95" y="248"/>
                </a:cubicBezTo>
                <a:cubicBezTo>
                  <a:pt x="80" y="258"/>
                  <a:pt x="66" y="267"/>
                  <a:pt x="51" y="277"/>
                </a:cubicBezTo>
                <a:cubicBezTo>
                  <a:pt x="44" y="282"/>
                  <a:pt x="29" y="292"/>
                  <a:pt x="29" y="292"/>
                </a:cubicBezTo>
                <a:cubicBezTo>
                  <a:pt x="19" y="323"/>
                  <a:pt x="6" y="338"/>
                  <a:pt x="0" y="372"/>
                </a:cubicBezTo>
                <a:cubicBezTo>
                  <a:pt x="7" y="406"/>
                  <a:pt x="2" y="426"/>
                  <a:pt x="36" y="437"/>
                </a:cubicBezTo>
                <a:cubicBezTo>
                  <a:pt x="66" y="457"/>
                  <a:pt x="93" y="468"/>
                  <a:pt x="124" y="489"/>
                </a:cubicBezTo>
                <a:cubicBezTo>
                  <a:pt x="137" y="498"/>
                  <a:pt x="168" y="503"/>
                  <a:pt x="168" y="503"/>
                </a:cubicBezTo>
                <a:cubicBezTo>
                  <a:pt x="175" y="508"/>
                  <a:pt x="184" y="512"/>
                  <a:pt x="190" y="518"/>
                </a:cubicBezTo>
                <a:cubicBezTo>
                  <a:pt x="196" y="524"/>
                  <a:pt x="197" y="535"/>
                  <a:pt x="204" y="540"/>
                </a:cubicBezTo>
                <a:cubicBezTo>
                  <a:pt x="217" y="550"/>
                  <a:pt x="234" y="552"/>
                  <a:pt x="248" y="561"/>
                </a:cubicBezTo>
                <a:cubicBezTo>
                  <a:pt x="256" y="586"/>
                  <a:pt x="260" y="588"/>
                  <a:pt x="248" y="57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5" name="Freeform 26"/>
          <p:cNvSpPr>
            <a:spLocks/>
          </p:cNvSpPr>
          <p:nvPr/>
        </p:nvSpPr>
        <p:spPr bwMode="auto">
          <a:xfrm>
            <a:off x="5081588" y="4941889"/>
            <a:ext cx="520700" cy="212725"/>
          </a:xfrm>
          <a:custGeom>
            <a:avLst/>
            <a:gdLst>
              <a:gd name="T0" fmla="*/ 0 w 328"/>
              <a:gd name="T1" fmla="*/ 2147483646 h 134"/>
              <a:gd name="T2" fmla="*/ 2147483646 w 328"/>
              <a:gd name="T3" fmla="*/ 2147483646 h 134"/>
              <a:gd name="T4" fmla="*/ 2147483646 w 328"/>
              <a:gd name="T5" fmla="*/ 2147483646 h 134"/>
              <a:gd name="T6" fmla="*/ 2147483646 w 328"/>
              <a:gd name="T7" fmla="*/ 2147483646 h 134"/>
              <a:gd name="T8" fmla="*/ 2147483646 w 328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" h="134">
                <a:moveTo>
                  <a:pt x="0" y="65"/>
                </a:moveTo>
                <a:cubicBezTo>
                  <a:pt x="9" y="93"/>
                  <a:pt x="38" y="122"/>
                  <a:pt x="66" y="131"/>
                </a:cubicBezTo>
                <a:cubicBezTo>
                  <a:pt x="192" y="125"/>
                  <a:pt x="191" y="134"/>
                  <a:pt x="270" y="109"/>
                </a:cubicBezTo>
                <a:cubicBezTo>
                  <a:pt x="286" y="84"/>
                  <a:pt x="307" y="72"/>
                  <a:pt x="328" y="51"/>
                </a:cubicBezTo>
                <a:cubicBezTo>
                  <a:pt x="320" y="9"/>
                  <a:pt x="327" y="25"/>
                  <a:pt x="31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Freeform 28"/>
          <p:cNvSpPr>
            <a:spLocks/>
          </p:cNvSpPr>
          <p:nvPr/>
        </p:nvSpPr>
        <p:spPr bwMode="auto">
          <a:xfrm>
            <a:off x="1225550" y="3633788"/>
            <a:ext cx="344488" cy="660400"/>
          </a:xfrm>
          <a:custGeom>
            <a:avLst/>
            <a:gdLst>
              <a:gd name="T0" fmla="*/ 2147483646 w 217"/>
              <a:gd name="T1" fmla="*/ 0 h 416"/>
              <a:gd name="T2" fmla="*/ 2147483646 w 217"/>
              <a:gd name="T3" fmla="*/ 2147483646 h 416"/>
              <a:gd name="T4" fmla="*/ 2147483646 w 217"/>
              <a:gd name="T5" fmla="*/ 2147483646 h 416"/>
              <a:gd name="T6" fmla="*/ 0 w 217"/>
              <a:gd name="T7" fmla="*/ 2147483646 h 4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7" h="416">
                <a:moveTo>
                  <a:pt x="190" y="0"/>
                </a:moveTo>
                <a:cubicBezTo>
                  <a:pt x="217" y="83"/>
                  <a:pt x="199" y="152"/>
                  <a:pt x="139" y="212"/>
                </a:cubicBezTo>
                <a:cubicBezTo>
                  <a:pt x="116" y="275"/>
                  <a:pt x="157" y="173"/>
                  <a:pt x="88" y="277"/>
                </a:cubicBezTo>
                <a:cubicBezTo>
                  <a:pt x="58" y="323"/>
                  <a:pt x="39" y="377"/>
                  <a:pt x="0" y="41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Freeform 30"/>
          <p:cNvSpPr>
            <a:spLocks/>
          </p:cNvSpPr>
          <p:nvPr/>
        </p:nvSpPr>
        <p:spPr bwMode="auto">
          <a:xfrm>
            <a:off x="1568450" y="3101976"/>
            <a:ext cx="196850" cy="531813"/>
          </a:xfrm>
          <a:custGeom>
            <a:avLst/>
            <a:gdLst>
              <a:gd name="T0" fmla="*/ 2147483646 w 124"/>
              <a:gd name="T1" fmla="*/ 0 h 335"/>
              <a:gd name="T2" fmla="*/ 2147483646 w 124"/>
              <a:gd name="T3" fmla="*/ 2147483646 h 335"/>
              <a:gd name="T4" fmla="*/ 0 w 124"/>
              <a:gd name="T5" fmla="*/ 2147483646 h 3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335">
                <a:moveTo>
                  <a:pt x="124" y="0"/>
                </a:moveTo>
                <a:cubicBezTo>
                  <a:pt x="114" y="61"/>
                  <a:pt x="106" y="118"/>
                  <a:pt x="51" y="153"/>
                </a:cubicBezTo>
                <a:cubicBezTo>
                  <a:pt x="22" y="195"/>
                  <a:pt x="0" y="284"/>
                  <a:pt x="0" y="335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Freeform 31"/>
          <p:cNvSpPr>
            <a:spLocks/>
          </p:cNvSpPr>
          <p:nvPr/>
        </p:nvSpPr>
        <p:spPr bwMode="auto">
          <a:xfrm>
            <a:off x="1274764" y="1354139"/>
            <a:ext cx="509587" cy="1724025"/>
          </a:xfrm>
          <a:custGeom>
            <a:avLst/>
            <a:gdLst>
              <a:gd name="T0" fmla="*/ 0 w 321"/>
              <a:gd name="T1" fmla="*/ 0 h 1086"/>
              <a:gd name="T2" fmla="*/ 2147483646 w 321"/>
              <a:gd name="T3" fmla="*/ 2147483646 h 1086"/>
              <a:gd name="T4" fmla="*/ 2147483646 w 321"/>
              <a:gd name="T5" fmla="*/ 2147483646 h 1086"/>
              <a:gd name="T6" fmla="*/ 2147483646 w 321"/>
              <a:gd name="T7" fmla="*/ 2147483646 h 1086"/>
              <a:gd name="T8" fmla="*/ 2147483646 w 321"/>
              <a:gd name="T9" fmla="*/ 2147483646 h 1086"/>
              <a:gd name="T10" fmla="*/ 2147483646 w 321"/>
              <a:gd name="T11" fmla="*/ 2147483646 h 1086"/>
              <a:gd name="T12" fmla="*/ 2147483646 w 321"/>
              <a:gd name="T13" fmla="*/ 2147483646 h 1086"/>
              <a:gd name="T14" fmla="*/ 2147483646 w 321"/>
              <a:gd name="T15" fmla="*/ 2147483646 h 1086"/>
              <a:gd name="T16" fmla="*/ 2147483646 w 321"/>
              <a:gd name="T17" fmla="*/ 2147483646 h 1086"/>
              <a:gd name="T18" fmla="*/ 2147483646 w 321"/>
              <a:gd name="T19" fmla="*/ 2147483646 h 10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1" h="1086">
                <a:moveTo>
                  <a:pt x="0" y="0"/>
                </a:moveTo>
                <a:cubicBezTo>
                  <a:pt x="13" y="53"/>
                  <a:pt x="20" y="106"/>
                  <a:pt x="29" y="160"/>
                </a:cubicBezTo>
                <a:cubicBezTo>
                  <a:pt x="41" y="231"/>
                  <a:pt x="74" y="330"/>
                  <a:pt x="95" y="401"/>
                </a:cubicBezTo>
                <a:cubicBezTo>
                  <a:pt x="108" y="444"/>
                  <a:pt x="130" y="480"/>
                  <a:pt x="153" y="518"/>
                </a:cubicBezTo>
                <a:cubicBezTo>
                  <a:pt x="162" y="533"/>
                  <a:pt x="182" y="561"/>
                  <a:pt x="182" y="561"/>
                </a:cubicBezTo>
                <a:cubicBezTo>
                  <a:pt x="192" y="592"/>
                  <a:pt x="200" y="622"/>
                  <a:pt x="219" y="649"/>
                </a:cubicBezTo>
                <a:cubicBezTo>
                  <a:pt x="233" y="694"/>
                  <a:pt x="243" y="727"/>
                  <a:pt x="270" y="766"/>
                </a:cubicBezTo>
                <a:cubicBezTo>
                  <a:pt x="275" y="780"/>
                  <a:pt x="279" y="795"/>
                  <a:pt x="284" y="809"/>
                </a:cubicBezTo>
                <a:cubicBezTo>
                  <a:pt x="286" y="816"/>
                  <a:pt x="291" y="831"/>
                  <a:pt x="291" y="831"/>
                </a:cubicBezTo>
                <a:cubicBezTo>
                  <a:pt x="294" y="887"/>
                  <a:pt x="285" y="1023"/>
                  <a:pt x="321" y="108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Freeform 32"/>
          <p:cNvSpPr>
            <a:spLocks/>
          </p:cNvSpPr>
          <p:nvPr/>
        </p:nvSpPr>
        <p:spPr bwMode="auto">
          <a:xfrm>
            <a:off x="1028700" y="960439"/>
            <a:ext cx="223838" cy="382587"/>
          </a:xfrm>
          <a:custGeom>
            <a:avLst/>
            <a:gdLst>
              <a:gd name="T0" fmla="*/ 0 w 141"/>
              <a:gd name="T1" fmla="*/ 0 h 241"/>
              <a:gd name="T2" fmla="*/ 2147483646 w 141"/>
              <a:gd name="T3" fmla="*/ 2147483646 h 241"/>
              <a:gd name="T4" fmla="*/ 2147483646 w 141"/>
              <a:gd name="T5" fmla="*/ 2147483646 h 241"/>
              <a:gd name="T6" fmla="*/ 2147483646 w 141"/>
              <a:gd name="T7" fmla="*/ 2147483646 h 241"/>
              <a:gd name="T8" fmla="*/ 2147483646 w 141"/>
              <a:gd name="T9" fmla="*/ 2147483646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" h="241">
                <a:moveTo>
                  <a:pt x="0" y="0"/>
                </a:moveTo>
                <a:cubicBezTo>
                  <a:pt x="58" y="58"/>
                  <a:pt x="31" y="25"/>
                  <a:pt x="73" y="88"/>
                </a:cubicBezTo>
                <a:cubicBezTo>
                  <a:pt x="78" y="95"/>
                  <a:pt x="88" y="110"/>
                  <a:pt x="88" y="110"/>
                </a:cubicBezTo>
                <a:cubicBezTo>
                  <a:pt x="98" y="140"/>
                  <a:pt x="114" y="171"/>
                  <a:pt x="132" y="197"/>
                </a:cubicBezTo>
                <a:cubicBezTo>
                  <a:pt x="141" y="226"/>
                  <a:pt x="139" y="211"/>
                  <a:pt x="139" y="24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Freeform 33"/>
          <p:cNvSpPr>
            <a:spLocks/>
          </p:cNvSpPr>
          <p:nvPr/>
        </p:nvSpPr>
        <p:spPr bwMode="auto">
          <a:xfrm>
            <a:off x="879475" y="833439"/>
            <a:ext cx="103188" cy="92075"/>
          </a:xfrm>
          <a:custGeom>
            <a:avLst/>
            <a:gdLst>
              <a:gd name="T0" fmla="*/ 0 w 65"/>
              <a:gd name="T1" fmla="*/ 0 h 58"/>
              <a:gd name="T2" fmla="*/ 2147483646 w 65"/>
              <a:gd name="T3" fmla="*/ 2147483646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58">
                <a:moveTo>
                  <a:pt x="0" y="0"/>
                </a:moveTo>
                <a:cubicBezTo>
                  <a:pt x="51" y="17"/>
                  <a:pt x="34" y="27"/>
                  <a:pt x="65" y="5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796925" y="706439"/>
            <a:ext cx="82550" cy="115887"/>
          </a:xfrm>
          <a:custGeom>
            <a:avLst/>
            <a:gdLst>
              <a:gd name="T0" fmla="*/ 0 w 52"/>
              <a:gd name="T1" fmla="*/ 0 h 73"/>
              <a:gd name="T2" fmla="*/ 2147483646 w 52"/>
              <a:gd name="T3" fmla="*/ 2147483646 h 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2" h="73">
                <a:moveTo>
                  <a:pt x="0" y="0"/>
                </a:moveTo>
                <a:cubicBezTo>
                  <a:pt x="32" y="20"/>
                  <a:pt x="35" y="42"/>
                  <a:pt x="52" y="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Freeform 35"/>
          <p:cNvSpPr>
            <a:spLocks/>
          </p:cNvSpPr>
          <p:nvPr/>
        </p:nvSpPr>
        <p:spPr bwMode="auto">
          <a:xfrm>
            <a:off x="1246189" y="4335464"/>
            <a:ext cx="3775075" cy="776287"/>
          </a:xfrm>
          <a:custGeom>
            <a:avLst/>
            <a:gdLst>
              <a:gd name="T0" fmla="*/ 2147483646 w 2378"/>
              <a:gd name="T1" fmla="*/ 2147483646 h 489"/>
              <a:gd name="T2" fmla="*/ 2147483646 w 2378"/>
              <a:gd name="T3" fmla="*/ 2147483646 h 489"/>
              <a:gd name="T4" fmla="*/ 2147483646 w 2378"/>
              <a:gd name="T5" fmla="*/ 2147483646 h 489"/>
              <a:gd name="T6" fmla="*/ 2147483646 w 2378"/>
              <a:gd name="T7" fmla="*/ 2147483646 h 489"/>
              <a:gd name="T8" fmla="*/ 2147483646 w 2378"/>
              <a:gd name="T9" fmla="*/ 2147483646 h 489"/>
              <a:gd name="T10" fmla="*/ 2147483646 w 2378"/>
              <a:gd name="T11" fmla="*/ 2147483646 h 489"/>
              <a:gd name="T12" fmla="*/ 2147483646 w 2378"/>
              <a:gd name="T13" fmla="*/ 2147483646 h 489"/>
              <a:gd name="T14" fmla="*/ 2147483646 w 2378"/>
              <a:gd name="T15" fmla="*/ 2147483646 h 489"/>
              <a:gd name="T16" fmla="*/ 2147483646 w 2378"/>
              <a:gd name="T17" fmla="*/ 2147483646 h 489"/>
              <a:gd name="T18" fmla="*/ 2147483646 w 2378"/>
              <a:gd name="T19" fmla="*/ 2147483646 h 489"/>
              <a:gd name="T20" fmla="*/ 2147483646 w 2378"/>
              <a:gd name="T21" fmla="*/ 2147483646 h 489"/>
              <a:gd name="T22" fmla="*/ 2147483646 w 2378"/>
              <a:gd name="T23" fmla="*/ 2147483646 h 489"/>
              <a:gd name="T24" fmla="*/ 2147483646 w 2378"/>
              <a:gd name="T25" fmla="*/ 2147483646 h 489"/>
              <a:gd name="T26" fmla="*/ 2147483646 w 2378"/>
              <a:gd name="T27" fmla="*/ 2147483646 h 489"/>
              <a:gd name="T28" fmla="*/ 2147483646 w 2378"/>
              <a:gd name="T29" fmla="*/ 2147483646 h 489"/>
              <a:gd name="T30" fmla="*/ 0 w 2378"/>
              <a:gd name="T31" fmla="*/ 0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78" h="489">
                <a:moveTo>
                  <a:pt x="2378" y="467"/>
                </a:moveTo>
                <a:cubicBezTo>
                  <a:pt x="2235" y="421"/>
                  <a:pt x="1953" y="455"/>
                  <a:pt x="1856" y="458"/>
                </a:cubicBezTo>
                <a:cubicBezTo>
                  <a:pt x="1763" y="489"/>
                  <a:pt x="1659" y="461"/>
                  <a:pt x="1564" y="448"/>
                </a:cubicBezTo>
                <a:cubicBezTo>
                  <a:pt x="1464" y="474"/>
                  <a:pt x="1516" y="470"/>
                  <a:pt x="1408" y="458"/>
                </a:cubicBezTo>
                <a:cubicBezTo>
                  <a:pt x="1303" y="351"/>
                  <a:pt x="1258" y="374"/>
                  <a:pt x="1088" y="366"/>
                </a:cubicBezTo>
                <a:cubicBezTo>
                  <a:pt x="1070" y="360"/>
                  <a:pt x="1052" y="354"/>
                  <a:pt x="1034" y="348"/>
                </a:cubicBezTo>
                <a:cubicBezTo>
                  <a:pt x="1025" y="345"/>
                  <a:pt x="1006" y="339"/>
                  <a:pt x="1006" y="339"/>
                </a:cubicBezTo>
                <a:cubicBezTo>
                  <a:pt x="990" y="328"/>
                  <a:pt x="979" y="308"/>
                  <a:pt x="960" y="302"/>
                </a:cubicBezTo>
                <a:cubicBezTo>
                  <a:pt x="908" y="285"/>
                  <a:pt x="850" y="284"/>
                  <a:pt x="796" y="266"/>
                </a:cubicBezTo>
                <a:cubicBezTo>
                  <a:pt x="745" y="212"/>
                  <a:pt x="664" y="216"/>
                  <a:pt x="595" y="211"/>
                </a:cubicBezTo>
                <a:cubicBezTo>
                  <a:pt x="589" y="209"/>
                  <a:pt x="528" y="195"/>
                  <a:pt x="522" y="192"/>
                </a:cubicBezTo>
                <a:cubicBezTo>
                  <a:pt x="514" y="188"/>
                  <a:pt x="511" y="178"/>
                  <a:pt x="503" y="174"/>
                </a:cubicBezTo>
                <a:cubicBezTo>
                  <a:pt x="486" y="166"/>
                  <a:pt x="466" y="162"/>
                  <a:pt x="448" y="156"/>
                </a:cubicBezTo>
                <a:cubicBezTo>
                  <a:pt x="439" y="153"/>
                  <a:pt x="421" y="147"/>
                  <a:pt x="421" y="147"/>
                </a:cubicBezTo>
                <a:cubicBezTo>
                  <a:pt x="355" y="77"/>
                  <a:pt x="287" y="53"/>
                  <a:pt x="192" y="37"/>
                </a:cubicBezTo>
                <a:cubicBezTo>
                  <a:pt x="128" y="16"/>
                  <a:pt x="68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144713" y="44451"/>
            <a:ext cx="6278562" cy="1262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>
                <a:solidFill>
                  <a:srgbClr val="000000"/>
                </a:solidFill>
                <a:latin typeface="Calibri" panose="020F0502020204030204" pitchFamily="34" charset="0"/>
              </a:rPr>
              <a:t>QUARTO VIAGGIO DI PAOLO, CONCLUSO A ROMA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«E così venimmo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a Roma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. Or i fratelli, avute nostre notizie, di là ci vennero incontro sino al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Foro Appio 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e alle </a:t>
            </a:r>
            <a:r>
              <a:rPr lang="it-IT" altLang="it-IT" sz="1600" b="1">
                <a:solidFill>
                  <a:srgbClr val="0000FF"/>
                </a:solidFill>
                <a:latin typeface="Calibri" panose="020F0502020204030204" pitchFamily="34" charset="0"/>
              </a:rPr>
              <a:t>Tre Taverne</a:t>
            </a: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; e Paolo, quando li ebbe veduti, rese grazie a Dio e prese animo»  </a:t>
            </a:r>
            <a:r>
              <a:rPr lang="it-IT" altLang="it-IT" sz="1600" b="1">
                <a:solidFill>
                  <a:srgbClr val="FF0000"/>
                </a:solidFill>
                <a:latin typeface="Calibri" panose="020F0502020204030204" pitchFamily="34" charset="0"/>
              </a:rPr>
              <a:t>(Atti 28:13-14)</a:t>
            </a:r>
          </a:p>
        </p:txBody>
      </p:sp>
      <p:sp>
        <p:nvSpPr>
          <p:cNvPr id="18474" name="Freeform 54"/>
          <p:cNvSpPr>
            <a:spLocks/>
          </p:cNvSpPr>
          <p:nvPr/>
        </p:nvSpPr>
        <p:spPr bwMode="auto">
          <a:xfrm>
            <a:off x="6985001" y="4106863"/>
            <a:ext cx="2119313" cy="1306512"/>
          </a:xfrm>
          <a:custGeom>
            <a:avLst/>
            <a:gdLst>
              <a:gd name="T0" fmla="*/ 0 w 1335"/>
              <a:gd name="T1" fmla="*/ 0 h 823"/>
              <a:gd name="T2" fmla="*/ 2147483646 w 1335"/>
              <a:gd name="T3" fmla="*/ 2147483646 h 823"/>
              <a:gd name="T4" fmla="*/ 2147483646 w 1335"/>
              <a:gd name="T5" fmla="*/ 2147483646 h 823"/>
              <a:gd name="T6" fmla="*/ 2147483646 w 1335"/>
              <a:gd name="T7" fmla="*/ 2147483646 h 823"/>
              <a:gd name="T8" fmla="*/ 2147483646 w 1335"/>
              <a:gd name="T9" fmla="*/ 2147483646 h 823"/>
              <a:gd name="T10" fmla="*/ 2147483646 w 1335"/>
              <a:gd name="T11" fmla="*/ 2147483646 h 823"/>
              <a:gd name="T12" fmla="*/ 2147483646 w 1335"/>
              <a:gd name="T13" fmla="*/ 2147483646 h 823"/>
              <a:gd name="T14" fmla="*/ 2147483646 w 1335"/>
              <a:gd name="T15" fmla="*/ 2147483646 h 823"/>
              <a:gd name="T16" fmla="*/ 2147483646 w 1335"/>
              <a:gd name="T17" fmla="*/ 2147483646 h 823"/>
              <a:gd name="T18" fmla="*/ 2147483646 w 1335"/>
              <a:gd name="T19" fmla="*/ 2147483646 h 823"/>
              <a:gd name="T20" fmla="*/ 2147483646 w 1335"/>
              <a:gd name="T21" fmla="*/ 2147483646 h 823"/>
              <a:gd name="T22" fmla="*/ 2147483646 w 1335"/>
              <a:gd name="T23" fmla="*/ 2147483646 h 823"/>
              <a:gd name="T24" fmla="*/ 2147483646 w 1335"/>
              <a:gd name="T25" fmla="*/ 2147483646 h 8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35" h="823">
                <a:moveTo>
                  <a:pt x="0" y="0"/>
                </a:moveTo>
                <a:cubicBezTo>
                  <a:pt x="101" y="3"/>
                  <a:pt x="201" y="4"/>
                  <a:pt x="302" y="10"/>
                </a:cubicBezTo>
                <a:cubicBezTo>
                  <a:pt x="346" y="13"/>
                  <a:pt x="394" y="34"/>
                  <a:pt x="439" y="37"/>
                </a:cubicBezTo>
                <a:cubicBezTo>
                  <a:pt x="503" y="41"/>
                  <a:pt x="567" y="43"/>
                  <a:pt x="631" y="46"/>
                </a:cubicBezTo>
                <a:cubicBezTo>
                  <a:pt x="706" y="71"/>
                  <a:pt x="792" y="69"/>
                  <a:pt x="869" y="74"/>
                </a:cubicBezTo>
                <a:cubicBezTo>
                  <a:pt x="937" y="49"/>
                  <a:pt x="1011" y="61"/>
                  <a:pt x="1079" y="83"/>
                </a:cubicBezTo>
                <a:cubicBezTo>
                  <a:pt x="1111" y="114"/>
                  <a:pt x="1137" y="137"/>
                  <a:pt x="1161" y="174"/>
                </a:cubicBezTo>
                <a:cubicBezTo>
                  <a:pt x="1169" y="208"/>
                  <a:pt x="1180" y="241"/>
                  <a:pt x="1189" y="275"/>
                </a:cubicBezTo>
                <a:cubicBezTo>
                  <a:pt x="1192" y="439"/>
                  <a:pt x="1186" y="604"/>
                  <a:pt x="1198" y="768"/>
                </a:cubicBezTo>
                <a:cubicBezTo>
                  <a:pt x="1199" y="777"/>
                  <a:pt x="1216" y="759"/>
                  <a:pt x="1225" y="759"/>
                </a:cubicBezTo>
                <a:cubicBezTo>
                  <a:pt x="1235" y="759"/>
                  <a:pt x="1244" y="765"/>
                  <a:pt x="1253" y="768"/>
                </a:cubicBezTo>
                <a:cubicBezTo>
                  <a:pt x="1271" y="780"/>
                  <a:pt x="1289" y="793"/>
                  <a:pt x="1307" y="805"/>
                </a:cubicBezTo>
                <a:cubicBezTo>
                  <a:pt x="1316" y="811"/>
                  <a:pt x="1335" y="823"/>
                  <a:pt x="1335" y="82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3" name="Text Box 17"/>
          <p:cNvSpPr txBox="1">
            <a:spLocks noChangeArrowheads="1"/>
          </p:cNvSpPr>
          <p:nvPr/>
        </p:nvSpPr>
        <p:spPr bwMode="auto">
          <a:xfrm>
            <a:off x="3513138" y="4724401"/>
            <a:ext cx="9001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Clauda</a:t>
            </a:r>
          </a:p>
        </p:txBody>
      </p:sp>
      <p:sp>
        <p:nvSpPr>
          <p:cNvPr id="35884" name="Text Box 19"/>
          <p:cNvSpPr txBox="1">
            <a:spLocks noChangeArrowheads="1"/>
          </p:cNvSpPr>
          <p:nvPr/>
        </p:nvSpPr>
        <p:spPr bwMode="auto">
          <a:xfrm>
            <a:off x="4167188" y="4981575"/>
            <a:ext cx="131286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  <a:latin typeface="Calibri" panose="020F0502020204030204" pitchFamily="34" charset="0"/>
              </a:rPr>
              <a:t>Lasea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000000"/>
                </a:solidFill>
                <a:latin typeface="Calibri" panose="020F0502020204030204" pitchFamily="34" charset="0"/>
              </a:rPr>
              <a:t>Bei Porti</a:t>
            </a:r>
          </a:p>
        </p:txBody>
      </p:sp>
      <p:sp>
        <p:nvSpPr>
          <p:cNvPr id="35885" name="Text Box 20"/>
          <p:cNvSpPr txBox="1">
            <a:spLocks noChangeArrowheads="1"/>
          </p:cNvSpPr>
          <p:nvPr/>
        </p:nvSpPr>
        <p:spPr bwMode="auto">
          <a:xfrm>
            <a:off x="5486401" y="4895850"/>
            <a:ext cx="10509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Salmone</a:t>
            </a:r>
          </a:p>
        </p:txBody>
      </p:sp>
      <p:sp>
        <p:nvSpPr>
          <p:cNvPr id="35886" name="Text Box 21"/>
          <p:cNvSpPr txBox="1">
            <a:spLocks noChangeArrowheads="1"/>
          </p:cNvSpPr>
          <p:nvPr/>
        </p:nvSpPr>
        <p:spPr bwMode="auto">
          <a:xfrm>
            <a:off x="4298951" y="4365625"/>
            <a:ext cx="1287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CRETA</a:t>
            </a:r>
          </a:p>
        </p:txBody>
      </p:sp>
      <p:sp>
        <p:nvSpPr>
          <p:cNvPr id="35887" name="Oval 27"/>
          <p:cNvSpPr>
            <a:spLocks noChangeArrowheads="1"/>
          </p:cNvSpPr>
          <p:nvPr/>
        </p:nvSpPr>
        <p:spPr bwMode="auto">
          <a:xfrm>
            <a:off x="3873500" y="5013325"/>
            <a:ext cx="158750" cy="109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5888" name="CasellaDiTesto 56"/>
          <p:cNvSpPr txBox="1">
            <a:spLocks noChangeArrowheads="1"/>
          </p:cNvSpPr>
          <p:nvPr/>
        </p:nvSpPr>
        <p:spPr bwMode="auto">
          <a:xfrm>
            <a:off x="3556000" y="4557713"/>
            <a:ext cx="1036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Calibri" panose="020F0502020204030204" pitchFamily="34" charset="0"/>
              </a:rPr>
              <a:t>Fenice</a:t>
            </a:r>
          </a:p>
        </p:txBody>
      </p:sp>
      <p:sp>
        <p:nvSpPr>
          <p:cNvPr id="35889" name="Oval 27"/>
          <p:cNvSpPr>
            <a:spLocks noChangeArrowheads="1"/>
          </p:cNvSpPr>
          <p:nvPr/>
        </p:nvSpPr>
        <p:spPr bwMode="auto">
          <a:xfrm>
            <a:off x="4505326" y="4759325"/>
            <a:ext cx="144463" cy="109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190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600" y="-29710"/>
            <a:ext cx="9550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 fontAlgn="base"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</a:t>
            </a:r>
            <a:r>
              <a:rPr lang="it-IT" altLang="it-IT" sz="16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13:4-5</a:t>
            </a:r>
            <a:r>
              <a:rPr lang="it-IT" altLang="it-IT" sz="1600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- Essi dunque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mandati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dallo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Spirito Santo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scesero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Seleucia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… e poi navigarono verso </a:t>
            </a:r>
            <a:r>
              <a:rPr lang="it-IT" altLang="it-IT" sz="1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Cipro. Giunti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Salamina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annunziarono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la Parola nelle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sinagoghe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avendo con loro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Giovanni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come aiutante.  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13:6-7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Poi 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trovarono un mago,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falso profeta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che stava col proconsole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Sergio Paolo.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Questi, chiamati a sé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Barnaba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Saulo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chiese di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ascoltare la Parola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di Dio».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13:8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Elima il mago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cercava di 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stornare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il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proconsole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dalla fede». 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13:13</a:t>
            </a:r>
            <a:r>
              <a:rPr lang="it-IT" altLang="it-IT" sz="16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Paolo e compagni, imbarcatisi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Pafo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arrivarono 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 di Panfilia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. Qui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Giovanni Marco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si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separò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da loro e tornò a Gerusalemme.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13:14</a:t>
            </a:r>
            <a:r>
              <a:rPr lang="it-IT" altLang="it-IT" sz="16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Ed essi, passando oltre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giunsero ad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Antiochia di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Pisidia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Atti 14:1-4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Paolo e Barnaba «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entrarono nella sinagoga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dei Giudei e parlarono in maniera che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una gran moltitudine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Giudei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Greci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credette. Ma i Giudei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increduli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aizzarono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 pagani contro i fratelli.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14:6-7</a:t>
            </a:r>
            <a:r>
              <a:rPr lang="it-IT" altLang="it-IT" sz="1600" b="1" dirty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-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Ed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essendo scoppiato un tumulto dei Giudei e dei Gentili per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recare ingiuria e lapidare gli apostoli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questi, conosciuta la cosa, 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se ne fuggirono nelle città di Licaonia,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e d’intorni;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qui si misero ad evangelizzare.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Atti 14:8-12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c’era un certo uomo,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impotente nei piedi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, che guarirono. Fu così che la folla cominciò a chiamare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Barnaba, Giove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 e </a:t>
            </a:r>
            <a:r>
              <a:rPr lang="it-IT" altLang="it-IT" sz="16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Paolo, Mercurio</a:t>
            </a:r>
            <a:r>
              <a:rPr lang="it-IT" altLang="it-IT" sz="1600" kern="0" dirty="0">
                <a:solidFill>
                  <a:prstClr val="black"/>
                </a:solidFill>
                <a:latin typeface="Calibri" panose="020F0502020204030204" pitchFamily="34" charset="0"/>
              </a:rPr>
              <a:t>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14:19-20 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–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19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sopraggiunsero quivi (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Listra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) dei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Giudei da Antiochia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e da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; i quali, avendo persuaso le turbe,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lapidarono Paolo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 lo trascinarono fuori della città,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credendolo morto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Ma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essendosi i discepoli radunati intorno a lui, egli si rialzò, ed entrò nella città; e il giorno seguente partì con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Barnaba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per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/>
              </a:rPr>
              <a:t>Atti 14:21-23 </a:t>
            </a:r>
            <a:r>
              <a:rPr lang="it-IT" altLang="it-IT" sz="1600" dirty="0">
                <a:solidFill>
                  <a:srgbClr val="000000"/>
                </a:solidFill>
                <a:latin typeface="Calibri" panose="020F0502020204030204"/>
              </a:rPr>
              <a:t>-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/>
              </a:rPr>
              <a:t>21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/>
              </a:rPr>
              <a:t>- 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/>
              </a:rPr>
              <a:t>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avendo evangelizzata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/>
              </a:rPr>
              <a:t>Derba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 e fatti molti discepoli, se ne tornarono a </a:t>
            </a:r>
            <a:r>
              <a:rPr lang="it-IT" altLang="it-IT" sz="1600" b="1" dirty="0" err="1">
                <a:solidFill>
                  <a:prstClr val="black"/>
                </a:solidFill>
                <a:latin typeface="Calibri" panose="020F0502020204030204"/>
              </a:rPr>
              <a:t>Listra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/>
              </a:rPr>
              <a:t>… poi ad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/>
              </a:rPr>
              <a:t>Iconio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…ed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Antiochia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confermando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gli animi dei discepoli,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esortandoli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a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perseverare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nella fede, e dicendo loro che dobbiamo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entrare nel Regno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 di Dio attraverso molte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tribolazioni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»…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23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fatti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eleggere per ciascuna chiesa degli anziani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dopo aver pregato e digiunato, raccomandarono i fratelli al Signore».</a:t>
            </a:r>
          </a:p>
          <a:p>
            <a:pPr algn="just" defTabSz="74295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Atti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14:24-28</a:t>
            </a:r>
            <a:r>
              <a:rPr lang="it-IT" altLang="it-IT" sz="1600" b="1" dirty="0" smtClean="0">
                <a:latin typeface="Calibri" panose="020F0502020204030204" pitchFamily="34" charset="0"/>
              </a:rPr>
              <a:t>-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24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- Quindi, attraversata la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Psidia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giunsero in </a:t>
            </a:r>
            <a:r>
              <a:rPr lang="it-IT" alt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Panfilia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25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Dopo aver annunciato la Parola a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Perga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scesero ad </a:t>
            </a:r>
            <a:r>
              <a:rPr lang="it-IT" altLang="it-IT" sz="1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Attalia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26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e di là salparono verso </a:t>
            </a:r>
            <a:r>
              <a:rPr lang="it-IT" altLang="it-IT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Antiochia</a:t>
            </a:r>
            <a:r>
              <a:rPr lang="it-IT" alt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(di Siria)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da dove erano stati raccomandati alla grazia di Dio, per l’opera che avevano compiuta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27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Giunti colà e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radunata la Chiesa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riferirono tutte le cose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che Dio aveva fatte per mezzo di loro, e come aveva aperta la porta della fede ai Gentili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r>
              <a:rPr lang="it-IT" altLang="it-IT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28</a:t>
            </a:r>
            <a:r>
              <a:rPr lang="it-IT" altLang="it-IT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1600" dirty="0">
                <a:solidFill>
                  <a:prstClr val="black"/>
                </a:solidFill>
                <a:latin typeface="Calibri" panose="020F0502020204030204" pitchFamily="34" charset="0"/>
              </a:rPr>
              <a:t>E stettero non poco tempo con i discepoli.</a:t>
            </a:r>
          </a:p>
        </p:txBody>
      </p:sp>
    </p:spTree>
    <p:extLst>
      <p:ext uri="{BB962C8B-B14F-4D97-AF65-F5344CB8AC3E}">
        <p14:creationId xmlns:p14="http://schemas.microsoft.com/office/powerpoint/2010/main" val="38229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  <p:pic>
        <p:nvPicPr>
          <p:cNvPr id="109571" name="Picture 8" descr="geografia-chi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1676400" y="609601"/>
            <a:ext cx="65532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Geografia di gran parte delle Chiese stabilite nel primo secolo</a:t>
            </a:r>
          </a:p>
        </p:txBody>
      </p:sp>
    </p:spTree>
    <p:extLst>
      <p:ext uri="{BB962C8B-B14F-4D97-AF65-F5344CB8AC3E}">
        <p14:creationId xmlns:p14="http://schemas.microsoft.com/office/powerpoint/2010/main" val="29985639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3" grpId="0" animBg="1" autoUpdateAnimBg="0"/>
      <p:bldP spid="64205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-viaggio-p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92202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985126" y="103189"/>
            <a:ext cx="906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PONTO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086600" y="639764"/>
            <a:ext cx="1487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CAPPADOCIA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40314" y="771525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BITINIA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257801" y="2697164"/>
            <a:ext cx="841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PSIDIA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191000" y="2286000"/>
            <a:ext cx="763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MISIA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8763001" y="3078164"/>
            <a:ext cx="703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SIRIA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879726" y="731839"/>
            <a:ext cx="1052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Neapolis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3762375" y="1135064"/>
            <a:ext cx="1284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Samotracia</a:t>
            </a:r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3733800" y="1295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886200" y="1447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z="160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209800" y="414339"/>
            <a:ext cx="76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Filippi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746125" y="728663"/>
            <a:ext cx="128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Tessalonica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984250" y="1016000"/>
            <a:ext cx="75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Berea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5105401" y="3840164"/>
            <a:ext cx="67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LICIA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511801" y="3246439"/>
            <a:ext cx="108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PANFILIA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 rot="1683538">
            <a:off x="2417763" y="1087439"/>
            <a:ext cx="1001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Amfipoli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 rot="1700014">
            <a:off x="2279650" y="1331914"/>
            <a:ext cx="1125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Apollonia</a:t>
            </a:r>
          </a:p>
        </p:txBody>
      </p:sp>
      <p:sp>
        <p:nvSpPr>
          <p:cNvPr id="29716" name="Freeform 21"/>
          <p:cNvSpPr>
            <a:spLocks/>
          </p:cNvSpPr>
          <p:nvPr/>
        </p:nvSpPr>
        <p:spPr bwMode="auto">
          <a:xfrm>
            <a:off x="6083300" y="2654300"/>
            <a:ext cx="2806700" cy="1143000"/>
          </a:xfrm>
          <a:custGeom>
            <a:avLst/>
            <a:gdLst>
              <a:gd name="T0" fmla="*/ 0 w 1768"/>
              <a:gd name="T1" fmla="*/ 0 h 720"/>
              <a:gd name="T2" fmla="*/ 2147483646 w 1768"/>
              <a:gd name="T3" fmla="*/ 2147483646 h 720"/>
              <a:gd name="T4" fmla="*/ 2147483646 w 1768"/>
              <a:gd name="T5" fmla="*/ 2147483646 h 720"/>
              <a:gd name="T6" fmla="*/ 2147483646 w 1768"/>
              <a:gd name="T7" fmla="*/ 2147483646 h 720"/>
              <a:gd name="T8" fmla="*/ 2147483646 w 1768"/>
              <a:gd name="T9" fmla="*/ 2147483646 h 720"/>
              <a:gd name="T10" fmla="*/ 2147483646 w 1768"/>
              <a:gd name="T11" fmla="*/ 2147483646 h 720"/>
              <a:gd name="T12" fmla="*/ 2147483646 w 1768"/>
              <a:gd name="T13" fmla="*/ 2147483646 h 720"/>
              <a:gd name="T14" fmla="*/ 2147483646 w 1768"/>
              <a:gd name="T15" fmla="*/ 2147483646 h 720"/>
              <a:gd name="T16" fmla="*/ 2147483646 w 1768"/>
              <a:gd name="T17" fmla="*/ 2147483646 h 720"/>
              <a:gd name="T18" fmla="*/ 2147483646 w 1768"/>
              <a:gd name="T19" fmla="*/ 2147483646 h 720"/>
              <a:gd name="T20" fmla="*/ 2147483646 w 1768"/>
              <a:gd name="T21" fmla="*/ 2147483646 h 720"/>
              <a:gd name="T22" fmla="*/ 2147483646 w 1768"/>
              <a:gd name="T23" fmla="*/ 2147483646 h 720"/>
              <a:gd name="T24" fmla="*/ 2147483646 w 1768"/>
              <a:gd name="T25" fmla="*/ 2147483646 h 720"/>
              <a:gd name="T26" fmla="*/ 2147483646 w 1768"/>
              <a:gd name="T27" fmla="*/ 2147483646 h 720"/>
              <a:gd name="T28" fmla="*/ 2147483646 w 1768"/>
              <a:gd name="T29" fmla="*/ 2147483646 h 720"/>
              <a:gd name="T30" fmla="*/ 2147483646 w 1768"/>
              <a:gd name="T31" fmla="*/ 2147483646 h 720"/>
              <a:gd name="T32" fmla="*/ 2147483646 w 1768"/>
              <a:gd name="T33" fmla="*/ 2147483646 h 720"/>
              <a:gd name="T34" fmla="*/ 2147483646 w 1768"/>
              <a:gd name="T35" fmla="*/ 2147483646 h 720"/>
              <a:gd name="T36" fmla="*/ 2147483646 w 1768"/>
              <a:gd name="T37" fmla="*/ 2147483646 h 7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68"/>
              <a:gd name="T58" fmla="*/ 0 h 720"/>
              <a:gd name="T59" fmla="*/ 1768 w 1768"/>
              <a:gd name="T60" fmla="*/ 720 h 7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68" h="720">
                <a:moveTo>
                  <a:pt x="0" y="0"/>
                </a:moveTo>
                <a:cubicBezTo>
                  <a:pt x="90" y="30"/>
                  <a:pt x="5" y="6"/>
                  <a:pt x="128" y="24"/>
                </a:cubicBezTo>
                <a:cubicBezTo>
                  <a:pt x="194" y="34"/>
                  <a:pt x="257" y="51"/>
                  <a:pt x="320" y="72"/>
                </a:cubicBezTo>
                <a:cubicBezTo>
                  <a:pt x="350" y="82"/>
                  <a:pt x="378" y="88"/>
                  <a:pt x="408" y="96"/>
                </a:cubicBezTo>
                <a:cubicBezTo>
                  <a:pt x="424" y="100"/>
                  <a:pt x="440" y="107"/>
                  <a:pt x="456" y="112"/>
                </a:cubicBezTo>
                <a:cubicBezTo>
                  <a:pt x="464" y="115"/>
                  <a:pt x="480" y="120"/>
                  <a:pt x="480" y="120"/>
                </a:cubicBezTo>
                <a:cubicBezTo>
                  <a:pt x="507" y="161"/>
                  <a:pt x="527" y="205"/>
                  <a:pt x="568" y="232"/>
                </a:cubicBezTo>
                <a:cubicBezTo>
                  <a:pt x="606" y="289"/>
                  <a:pt x="556" y="220"/>
                  <a:pt x="616" y="280"/>
                </a:cubicBezTo>
                <a:cubicBezTo>
                  <a:pt x="623" y="287"/>
                  <a:pt x="624" y="299"/>
                  <a:pt x="632" y="304"/>
                </a:cubicBezTo>
                <a:cubicBezTo>
                  <a:pt x="648" y="315"/>
                  <a:pt x="671" y="311"/>
                  <a:pt x="688" y="320"/>
                </a:cubicBezTo>
                <a:cubicBezTo>
                  <a:pt x="705" y="329"/>
                  <a:pt x="736" y="352"/>
                  <a:pt x="736" y="352"/>
                </a:cubicBezTo>
                <a:cubicBezTo>
                  <a:pt x="798" y="445"/>
                  <a:pt x="1168" y="431"/>
                  <a:pt x="1192" y="432"/>
                </a:cubicBezTo>
                <a:cubicBezTo>
                  <a:pt x="1270" y="438"/>
                  <a:pt x="1301" y="443"/>
                  <a:pt x="1368" y="456"/>
                </a:cubicBezTo>
                <a:cubicBezTo>
                  <a:pt x="1435" y="449"/>
                  <a:pt x="1495" y="437"/>
                  <a:pt x="1560" y="424"/>
                </a:cubicBezTo>
                <a:cubicBezTo>
                  <a:pt x="1615" y="430"/>
                  <a:pt x="1652" y="443"/>
                  <a:pt x="1704" y="456"/>
                </a:cubicBezTo>
                <a:cubicBezTo>
                  <a:pt x="1720" y="467"/>
                  <a:pt x="1736" y="477"/>
                  <a:pt x="1752" y="488"/>
                </a:cubicBezTo>
                <a:cubicBezTo>
                  <a:pt x="1766" y="497"/>
                  <a:pt x="1768" y="536"/>
                  <a:pt x="1768" y="536"/>
                </a:cubicBezTo>
                <a:cubicBezTo>
                  <a:pt x="1762" y="576"/>
                  <a:pt x="1759" y="616"/>
                  <a:pt x="1752" y="656"/>
                </a:cubicBezTo>
                <a:cubicBezTo>
                  <a:pt x="1748" y="678"/>
                  <a:pt x="1736" y="720"/>
                  <a:pt x="1736" y="720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7" name="Freeform 26"/>
          <p:cNvSpPr>
            <a:spLocks/>
          </p:cNvSpPr>
          <p:nvPr/>
        </p:nvSpPr>
        <p:spPr bwMode="auto">
          <a:xfrm>
            <a:off x="2857501" y="939800"/>
            <a:ext cx="917575" cy="838200"/>
          </a:xfrm>
          <a:custGeom>
            <a:avLst/>
            <a:gdLst>
              <a:gd name="T0" fmla="*/ 0 w 578"/>
              <a:gd name="T1" fmla="*/ 0 h 528"/>
              <a:gd name="T2" fmla="*/ 2147483646 w 578"/>
              <a:gd name="T3" fmla="*/ 2147483646 h 528"/>
              <a:gd name="T4" fmla="*/ 2147483646 w 578"/>
              <a:gd name="T5" fmla="*/ 2147483646 h 528"/>
              <a:gd name="T6" fmla="*/ 2147483646 w 578"/>
              <a:gd name="T7" fmla="*/ 2147483646 h 528"/>
              <a:gd name="T8" fmla="*/ 2147483646 w 578"/>
              <a:gd name="T9" fmla="*/ 2147483646 h 528"/>
              <a:gd name="T10" fmla="*/ 2147483646 w 578"/>
              <a:gd name="T11" fmla="*/ 2147483646 h 528"/>
              <a:gd name="T12" fmla="*/ 2147483646 w 578"/>
              <a:gd name="T13" fmla="*/ 2147483646 h 528"/>
              <a:gd name="T14" fmla="*/ 2147483646 w 578"/>
              <a:gd name="T15" fmla="*/ 2147483646 h 528"/>
              <a:gd name="T16" fmla="*/ 2147483646 w 578"/>
              <a:gd name="T17" fmla="*/ 2147483646 h 528"/>
              <a:gd name="T18" fmla="*/ 2147483646 w 578"/>
              <a:gd name="T19" fmla="*/ 2147483646 h 528"/>
              <a:gd name="T20" fmla="*/ 2147483646 w 578"/>
              <a:gd name="T21" fmla="*/ 2147483646 h 528"/>
              <a:gd name="T22" fmla="*/ 2147483646 w 578"/>
              <a:gd name="T23" fmla="*/ 2147483646 h 5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8"/>
              <a:gd name="T37" fmla="*/ 0 h 528"/>
              <a:gd name="T38" fmla="*/ 578 w 578"/>
              <a:gd name="T39" fmla="*/ 528 h 5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8" h="528">
                <a:moveTo>
                  <a:pt x="0" y="0"/>
                </a:moveTo>
                <a:cubicBezTo>
                  <a:pt x="15" y="62"/>
                  <a:pt x="53" y="62"/>
                  <a:pt x="104" y="96"/>
                </a:cubicBezTo>
                <a:cubicBezTo>
                  <a:pt x="113" y="102"/>
                  <a:pt x="119" y="113"/>
                  <a:pt x="128" y="120"/>
                </a:cubicBezTo>
                <a:cubicBezTo>
                  <a:pt x="143" y="132"/>
                  <a:pt x="158" y="146"/>
                  <a:pt x="176" y="152"/>
                </a:cubicBezTo>
                <a:cubicBezTo>
                  <a:pt x="184" y="155"/>
                  <a:pt x="193" y="156"/>
                  <a:pt x="200" y="160"/>
                </a:cubicBezTo>
                <a:cubicBezTo>
                  <a:pt x="234" y="179"/>
                  <a:pt x="261" y="201"/>
                  <a:pt x="296" y="216"/>
                </a:cubicBezTo>
                <a:cubicBezTo>
                  <a:pt x="370" y="249"/>
                  <a:pt x="452" y="255"/>
                  <a:pt x="528" y="280"/>
                </a:cubicBezTo>
                <a:cubicBezTo>
                  <a:pt x="541" y="277"/>
                  <a:pt x="578" y="262"/>
                  <a:pt x="568" y="272"/>
                </a:cubicBezTo>
                <a:cubicBezTo>
                  <a:pt x="556" y="284"/>
                  <a:pt x="520" y="288"/>
                  <a:pt x="520" y="288"/>
                </a:cubicBezTo>
                <a:cubicBezTo>
                  <a:pt x="505" y="303"/>
                  <a:pt x="483" y="310"/>
                  <a:pt x="472" y="328"/>
                </a:cubicBezTo>
                <a:cubicBezTo>
                  <a:pt x="460" y="347"/>
                  <a:pt x="453" y="393"/>
                  <a:pt x="448" y="416"/>
                </a:cubicBezTo>
                <a:cubicBezTo>
                  <a:pt x="456" y="457"/>
                  <a:pt x="453" y="528"/>
                  <a:pt x="512" y="528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8" name="Text Box 27"/>
          <p:cNvSpPr txBox="1">
            <a:spLocks noChangeArrowheads="1"/>
          </p:cNvSpPr>
          <p:nvPr/>
        </p:nvSpPr>
        <p:spPr bwMode="auto">
          <a:xfrm>
            <a:off x="3276600" y="-26988"/>
            <a:ext cx="3581400" cy="430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Arrivo a Filippi</a:t>
            </a:r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2133600" y="762000"/>
            <a:ext cx="4572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0029" name="Rectangle 29"/>
          <p:cNvSpPr>
            <a:spLocks noChangeArrowheads="1"/>
          </p:cNvSpPr>
          <p:nvPr/>
        </p:nvSpPr>
        <p:spPr bwMode="auto">
          <a:xfrm>
            <a:off x="631825" y="5233988"/>
            <a:ext cx="4572000" cy="15795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«…e di là ci recammo 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Filippi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che è città primaria di quella parte della 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Macedonia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, ed è colonia romana…»</a:t>
            </a:r>
          </a:p>
          <a:p>
            <a:pPr algn="ctr" fontAlgn="base">
              <a:lnSpc>
                <a:spcPts val="2875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(Atti 16:12)</a:t>
            </a:r>
          </a:p>
        </p:txBody>
      </p:sp>
      <p:sp>
        <p:nvSpPr>
          <p:cNvPr id="29721" name="Freeform 31"/>
          <p:cNvSpPr>
            <a:spLocks/>
          </p:cNvSpPr>
          <p:nvPr/>
        </p:nvSpPr>
        <p:spPr bwMode="auto">
          <a:xfrm>
            <a:off x="2641600" y="812800"/>
            <a:ext cx="127000" cy="101600"/>
          </a:xfrm>
          <a:custGeom>
            <a:avLst/>
            <a:gdLst>
              <a:gd name="T0" fmla="*/ 0 w 80"/>
              <a:gd name="T1" fmla="*/ 0 h 64"/>
              <a:gd name="T2" fmla="*/ 2147483646 w 80"/>
              <a:gd name="T3" fmla="*/ 2147483646 h 64"/>
              <a:gd name="T4" fmla="*/ 0 60000 65536"/>
              <a:gd name="T5" fmla="*/ 0 60000 65536"/>
              <a:gd name="T6" fmla="*/ 0 w 80"/>
              <a:gd name="T7" fmla="*/ 0 h 64"/>
              <a:gd name="T8" fmla="*/ 80 w 80"/>
              <a:gd name="T9" fmla="*/ 64 h 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64">
                <a:moveTo>
                  <a:pt x="0" y="0"/>
                </a:moveTo>
                <a:cubicBezTo>
                  <a:pt x="36" y="24"/>
                  <a:pt x="51" y="35"/>
                  <a:pt x="80" y="64"/>
                </a:cubicBezTo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it-IT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2" name="Text Box 34"/>
          <p:cNvSpPr txBox="1">
            <a:spLocks noChangeArrowheads="1"/>
          </p:cNvSpPr>
          <p:nvPr/>
        </p:nvSpPr>
        <p:spPr bwMode="auto">
          <a:xfrm>
            <a:off x="2362201" y="2452689"/>
            <a:ext cx="75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Atene</a:t>
            </a:r>
          </a:p>
        </p:txBody>
      </p:sp>
      <p:pic>
        <p:nvPicPr>
          <p:cNvPr id="2972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9" y="1741488"/>
            <a:ext cx="23780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24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941514"/>
            <a:ext cx="896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5" name="CasellaDiTesto 28"/>
          <p:cNvSpPr txBox="1">
            <a:spLocks noChangeArrowheads="1"/>
          </p:cNvSpPr>
          <p:nvPr/>
        </p:nvSpPr>
        <p:spPr bwMode="auto">
          <a:xfrm>
            <a:off x="9072564" y="0"/>
            <a:ext cx="503237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2918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2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273115-filip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-508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76601" y="1"/>
            <a:ext cx="2887663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Rovine di Filippi</a:t>
            </a:r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2144713" y="787401"/>
            <a:ext cx="5105400" cy="1446213"/>
          </a:xfrm>
          <a:prstGeom prst="rect">
            <a:avLst/>
          </a:prstGeom>
          <a:solidFill>
            <a:srgbClr val="F8DEC4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È  probabile che qui vicino vi fosse quel «</a:t>
            </a:r>
            <a:r>
              <a:rPr lang="it-IT" altLang="it-IT" sz="2200" b="1">
                <a:solidFill>
                  <a:srgbClr val="0000FF"/>
                </a:solidFill>
                <a:latin typeface="Calibri" panose="020F0502020204030204" pitchFamily="34" charset="0"/>
              </a:rPr>
              <a:t>luogo di adorazione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» (</a:t>
            </a:r>
            <a:r>
              <a:rPr lang="it-IT" altLang="it-IT" sz="2200" b="1">
                <a:solidFill>
                  <a:srgbClr val="FF0000"/>
                </a:solidFill>
                <a:latin typeface="Calibri" panose="020F0502020204030204" pitchFamily="34" charset="0"/>
              </a:rPr>
              <a:t>16:16</a:t>
            </a:r>
            <a:r>
              <a:rPr lang="it-IT" altLang="it-IT" sz="2200" b="1">
                <a:solidFill>
                  <a:srgbClr val="000000"/>
                </a:solidFill>
                <a:latin typeface="Calibri" panose="020F0502020204030204" pitchFamily="34" charset="0"/>
              </a:rPr>
              <a:t>), dove le donne si radunavano a pregare e dove Paolo incontra Lidia</a:t>
            </a:r>
            <a:endParaRPr lang="it-IT" altLang="it-IT" sz="22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382588" y="2932113"/>
            <a:ext cx="2438400" cy="1568450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A Filippi si converte Lidia e la sua famiglia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16:13-15)      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7086600" y="5019676"/>
            <a:ext cx="2438400" cy="19399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Qui si converte il Carceriere di Filippi e quelli di casa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16:25-40)</a:t>
            </a:r>
          </a:p>
        </p:txBody>
      </p:sp>
      <p:sp>
        <p:nvSpPr>
          <p:cNvPr id="594951" name="Rectangle 7"/>
          <p:cNvSpPr>
            <a:spLocks noChangeArrowheads="1"/>
          </p:cNvSpPr>
          <p:nvPr/>
        </p:nvSpPr>
        <p:spPr bwMode="auto">
          <a:xfrm>
            <a:off x="3757613" y="3860801"/>
            <a:ext cx="2438400" cy="1939925"/>
          </a:xfrm>
          <a:prstGeom prst="rect">
            <a:avLst/>
          </a:prstGeom>
          <a:solidFill>
            <a:srgbClr val="FFFF99"/>
          </a:solidFill>
          <a:ln w="9525">
            <a:solidFill>
              <a:srgbClr val="08355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Qui Paolo incontra la serva dallo spirito indovino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(Atti 16:16-24)                    </a:t>
            </a:r>
          </a:p>
        </p:txBody>
      </p:sp>
      <p:sp>
        <p:nvSpPr>
          <p:cNvPr id="31752" name="CasellaDiTesto 7"/>
          <p:cNvSpPr txBox="1">
            <a:spLocks noChangeArrowheads="1"/>
          </p:cNvSpPr>
          <p:nvPr/>
        </p:nvSpPr>
        <p:spPr bwMode="auto">
          <a:xfrm>
            <a:off x="9050339" y="-36513"/>
            <a:ext cx="504825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860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594948" grpId="0" animBg="1"/>
      <p:bldP spid="594949" grpId="0" animBg="1"/>
      <p:bldP spid="594950" grpId="0" animBg="1"/>
      <p:bldP spid="5949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06171" y="1217022"/>
            <a:ext cx="5704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PRIMO VIAGGIO</a:t>
            </a:r>
          </a:p>
          <a:p>
            <a:pPr algn="ctr"/>
            <a:r>
              <a:rPr lang="it-IT" sz="5400" b="1" dirty="0" smtClean="0"/>
              <a:t>DI PREDICAZIONE</a:t>
            </a:r>
          </a:p>
          <a:p>
            <a:pPr algn="ctr"/>
            <a:r>
              <a:rPr lang="it-IT" sz="5400" b="1" dirty="0" smtClean="0"/>
              <a:t>DI PAOLO E BARNABA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4947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c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21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8124181" y="2796327"/>
            <a:ext cx="663840" cy="476250"/>
          </a:xfrm>
          <a:custGeom>
            <a:avLst/>
            <a:gdLst>
              <a:gd name="T0" fmla="*/ 2147483647 w 386"/>
              <a:gd name="T1" fmla="*/ 0 h 300"/>
              <a:gd name="T2" fmla="*/ 2147483647 w 386"/>
              <a:gd name="T3" fmla="*/ 2147483647 h 300"/>
              <a:gd name="T4" fmla="*/ 2147483647 w 386"/>
              <a:gd name="T5" fmla="*/ 2147483647 h 300"/>
              <a:gd name="T6" fmla="*/ 2147483647 w 386"/>
              <a:gd name="T7" fmla="*/ 2147483647 h 300"/>
              <a:gd name="T8" fmla="*/ 2147483647 w 386"/>
              <a:gd name="T9" fmla="*/ 2147483647 h 300"/>
              <a:gd name="T10" fmla="*/ 2147483647 w 386"/>
              <a:gd name="T11" fmla="*/ 2147483647 h 300"/>
              <a:gd name="T12" fmla="*/ 2147483647 w 386"/>
              <a:gd name="T13" fmla="*/ 2147483647 h 300"/>
              <a:gd name="T14" fmla="*/ 2147483647 w 386"/>
              <a:gd name="T15" fmla="*/ 2147483647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6" h="300">
                <a:moveTo>
                  <a:pt x="384" y="0"/>
                </a:moveTo>
                <a:cubicBezTo>
                  <a:pt x="371" y="41"/>
                  <a:pt x="386" y="4"/>
                  <a:pt x="355" y="44"/>
                </a:cubicBezTo>
                <a:cubicBezTo>
                  <a:pt x="344" y="58"/>
                  <a:pt x="340" y="77"/>
                  <a:pt x="326" y="87"/>
                </a:cubicBezTo>
                <a:cubicBezTo>
                  <a:pt x="289" y="112"/>
                  <a:pt x="255" y="124"/>
                  <a:pt x="217" y="146"/>
                </a:cubicBezTo>
                <a:cubicBezTo>
                  <a:pt x="194" y="159"/>
                  <a:pt x="176" y="180"/>
                  <a:pt x="151" y="189"/>
                </a:cubicBezTo>
                <a:cubicBezTo>
                  <a:pt x="121" y="200"/>
                  <a:pt x="109" y="214"/>
                  <a:pt x="85" y="233"/>
                </a:cubicBezTo>
                <a:cubicBezTo>
                  <a:pt x="0" y="300"/>
                  <a:pt x="74" y="241"/>
                  <a:pt x="20" y="270"/>
                </a:cubicBezTo>
                <a:cubicBezTo>
                  <a:pt x="18" y="271"/>
                  <a:pt x="25" y="270"/>
                  <a:pt x="27" y="27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7231591" y="3291526"/>
            <a:ext cx="889133" cy="312738"/>
          </a:xfrm>
          <a:custGeom>
            <a:avLst/>
            <a:gdLst>
              <a:gd name="T0" fmla="*/ 2147483647 w 517"/>
              <a:gd name="T1" fmla="*/ 0 h 197"/>
              <a:gd name="T2" fmla="*/ 2147483647 w 517"/>
              <a:gd name="T3" fmla="*/ 2147483647 h 197"/>
              <a:gd name="T4" fmla="*/ 2147483647 w 517"/>
              <a:gd name="T5" fmla="*/ 2147483647 h 197"/>
              <a:gd name="T6" fmla="*/ 2147483647 w 517"/>
              <a:gd name="T7" fmla="*/ 2147483647 h 197"/>
              <a:gd name="T8" fmla="*/ 0 w 517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7" h="197">
                <a:moveTo>
                  <a:pt x="517" y="0"/>
                </a:moveTo>
                <a:cubicBezTo>
                  <a:pt x="505" y="37"/>
                  <a:pt x="484" y="59"/>
                  <a:pt x="452" y="80"/>
                </a:cubicBezTo>
                <a:cubicBezTo>
                  <a:pt x="399" y="158"/>
                  <a:pt x="346" y="147"/>
                  <a:pt x="262" y="168"/>
                </a:cubicBezTo>
                <a:cubicBezTo>
                  <a:pt x="226" y="177"/>
                  <a:pt x="190" y="188"/>
                  <a:pt x="153" y="197"/>
                </a:cubicBezTo>
                <a:cubicBezTo>
                  <a:pt x="104" y="190"/>
                  <a:pt x="49" y="168"/>
                  <a:pt x="0" y="16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239272" y="2735262"/>
            <a:ext cx="992319" cy="803276"/>
          </a:xfrm>
          <a:custGeom>
            <a:avLst/>
            <a:gdLst>
              <a:gd name="T0" fmla="*/ 2147483647 w 571"/>
              <a:gd name="T1" fmla="*/ 2147483647 h 474"/>
              <a:gd name="T2" fmla="*/ 2147483647 w 571"/>
              <a:gd name="T3" fmla="*/ 2147483647 h 474"/>
              <a:gd name="T4" fmla="*/ 2147483647 w 571"/>
              <a:gd name="T5" fmla="*/ 2147483647 h 474"/>
              <a:gd name="T6" fmla="*/ 2147483647 w 571"/>
              <a:gd name="T7" fmla="*/ 2147483647 h 474"/>
              <a:gd name="T8" fmla="*/ 2147483647 w 571"/>
              <a:gd name="T9" fmla="*/ 2147483647 h 474"/>
              <a:gd name="T10" fmla="*/ 2147483647 w 571"/>
              <a:gd name="T11" fmla="*/ 0 h 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1" h="474">
                <a:moveTo>
                  <a:pt x="571" y="474"/>
                </a:moveTo>
                <a:cubicBezTo>
                  <a:pt x="516" y="456"/>
                  <a:pt x="483" y="414"/>
                  <a:pt x="440" y="379"/>
                </a:cubicBezTo>
                <a:cubicBezTo>
                  <a:pt x="411" y="355"/>
                  <a:pt x="373" y="332"/>
                  <a:pt x="352" y="299"/>
                </a:cubicBezTo>
                <a:cubicBezTo>
                  <a:pt x="314" y="239"/>
                  <a:pt x="256" y="168"/>
                  <a:pt x="185" y="146"/>
                </a:cubicBezTo>
                <a:cubicBezTo>
                  <a:pt x="129" y="109"/>
                  <a:pt x="83" y="72"/>
                  <a:pt x="32" y="29"/>
                </a:cubicBezTo>
                <a:cubicBezTo>
                  <a:pt x="0" y="2"/>
                  <a:pt x="17" y="29"/>
                  <a:pt x="2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837238" y="2051448"/>
            <a:ext cx="385663" cy="677007"/>
          </a:xfrm>
          <a:custGeom>
            <a:avLst/>
            <a:gdLst>
              <a:gd name="T0" fmla="*/ 2147483647 w 226"/>
              <a:gd name="T1" fmla="*/ 2147483647 h 430"/>
              <a:gd name="T2" fmla="*/ 2147483647 w 226"/>
              <a:gd name="T3" fmla="*/ 2147483647 h 430"/>
              <a:gd name="T4" fmla="*/ 2147483647 w 226"/>
              <a:gd name="T5" fmla="*/ 2147483647 h 430"/>
              <a:gd name="T6" fmla="*/ 2147483647 w 226"/>
              <a:gd name="T7" fmla="*/ 2147483647 h 430"/>
              <a:gd name="T8" fmla="*/ 2147483647 w 226"/>
              <a:gd name="T9" fmla="*/ 2147483647 h 430"/>
              <a:gd name="T10" fmla="*/ 2147483647 w 226"/>
              <a:gd name="T11" fmla="*/ 2147483647 h 430"/>
              <a:gd name="T12" fmla="*/ 0 w 226"/>
              <a:gd name="T13" fmla="*/ 0 h 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" h="430">
                <a:moveTo>
                  <a:pt x="226" y="430"/>
                </a:moveTo>
                <a:cubicBezTo>
                  <a:pt x="209" y="394"/>
                  <a:pt x="181" y="363"/>
                  <a:pt x="153" y="335"/>
                </a:cubicBezTo>
                <a:cubicBezTo>
                  <a:pt x="146" y="313"/>
                  <a:pt x="135" y="290"/>
                  <a:pt x="124" y="270"/>
                </a:cubicBezTo>
                <a:cubicBezTo>
                  <a:pt x="115" y="255"/>
                  <a:pt x="95" y="226"/>
                  <a:pt x="95" y="226"/>
                </a:cubicBezTo>
                <a:cubicBezTo>
                  <a:pt x="71" y="150"/>
                  <a:pt x="109" y="263"/>
                  <a:pt x="73" y="182"/>
                </a:cubicBezTo>
                <a:cubicBezTo>
                  <a:pt x="61" y="155"/>
                  <a:pt x="57" y="122"/>
                  <a:pt x="44" y="95"/>
                </a:cubicBezTo>
                <a:cubicBezTo>
                  <a:pt x="31" y="67"/>
                  <a:pt x="0" y="32"/>
                  <a:pt x="0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815013" y="1956596"/>
            <a:ext cx="699823" cy="94852"/>
          </a:xfrm>
          <a:custGeom>
            <a:avLst/>
            <a:gdLst>
              <a:gd name="T0" fmla="*/ 0 w 394"/>
              <a:gd name="T1" fmla="*/ 2147483647 h 44"/>
              <a:gd name="T2" fmla="*/ 2147483647 w 394"/>
              <a:gd name="T3" fmla="*/ 2147483647 h 44"/>
              <a:gd name="T4" fmla="*/ 2147483647 w 394"/>
              <a:gd name="T5" fmla="*/ 0 h 44"/>
              <a:gd name="T6" fmla="*/ 2147483647 w 394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44">
                <a:moveTo>
                  <a:pt x="0" y="44"/>
                </a:moveTo>
                <a:cubicBezTo>
                  <a:pt x="50" y="26"/>
                  <a:pt x="5" y="40"/>
                  <a:pt x="102" y="29"/>
                </a:cubicBezTo>
                <a:cubicBezTo>
                  <a:pt x="145" y="24"/>
                  <a:pt x="185" y="13"/>
                  <a:pt x="226" y="0"/>
                </a:cubicBezTo>
                <a:cubicBezTo>
                  <a:pt x="282" y="2"/>
                  <a:pt x="394" y="7"/>
                  <a:pt x="394" y="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484277" y="1985963"/>
            <a:ext cx="75671" cy="219075"/>
          </a:xfrm>
          <a:custGeom>
            <a:avLst/>
            <a:gdLst>
              <a:gd name="T0" fmla="*/ 0 w 44"/>
              <a:gd name="T1" fmla="*/ 0 h 138"/>
              <a:gd name="T2" fmla="*/ 2147483647 w 44"/>
              <a:gd name="T3" fmla="*/ 2147483647 h 1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12" y="38"/>
                  <a:pt x="44" y="101"/>
                  <a:pt x="44" y="13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559949" y="2210594"/>
            <a:ext cx="161660" cy="307975"/>
          </a:xfrm>
          <a:custGeom>
            <a:avLst/>
            <a:gdLst>
              <a:gd name="T0" fmla="*/ 0 w 110"/>
              <a:gd name="T1" fmla="*/ 0 h 182"/>
              <a:gd name="T2" fmla="*/ 2147483647 w 110"/>
              <a:gd name="T3" fmla="*/ 2147483647 h 182"/>
              <a:gd name="T4" fmla="*/ 2147483647 w 110"/>
              <a:gd name="T5" fmla="*/ 2147483647 h 1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0" h="182">
                <a:moveTo>
                  <a:pt x="0" y="0"/>
                </a:moveTo>
                <a:cubicBezTo>
                  <a:pt x="14" y="39"/>
                  <a:pt x="31" y="78"/>
                  <a:pt x="66" y="102"/>
                </a:cubicBezTo>
                <a:cubicBezTo>
                  <a:pt x="83" y="129"/>
                  <a:pt x="95" y="154"/>
                  <a:pt x="110" y="18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484277" y="2247106"/>
            <a:ext cx="237331" cy="312738"/>
          </a:xfrm>
          <a:custGeom>
            <a:avLst/>
            <a:gdLst>
              <a:gd name="T0" fmla="*/ 2147483647 w 138"/>
              <a:gd name="T1" fmla="*/ 2147483647 h 197"/>
              <a:gd name="T2" fmla="*/ 2147483647 w 138"/>
              <a:gd name="T3" fmla="*/ 2147483647 h 197"/>
              <a:gd name="T4" fmla="*/ 2147483647 w 138"/>
              <a:gd name="T5" fmla="*/ 2147483647 h 197"/>
              <a:gd name="T6" fmla="*/ 0 w 138"/>
              <a:gd name="T7" fmla="*/ 2147483647 h 197"/>
              <a:gd name="T8" fmla="*/ 2147483647 w 138"/>
              <a:gd name="T9" fmla="*/ 0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7">
                <a:moveTo>
                  <a:pt x="138" y="197"/>
                </a:moveTo>
                <a:cubicBezTo>
                  <a:pt x="114" y="189"/>
                  <a:pt x="97" y="176"/>
                  <a:pt x="73" y="168"/>
                </a:cubicBezTo>
                <a:cubicBezTo>
                  <a:pt x="58" y="158"/>
                  <a:pt x="44" y="149"/>
                  <a:pt x="29" y="139"/>
                </a:cubicBezTo>
                <a:cubicBezTo>
                  <a:pt x="14" y="129"/>
                  <a:pt x="0" y="95"/>
                  <a:pt x="0" y="95"/>
                </a:cubicBezTo>
                <a:cubicBezTo>
                  <a:pt x="5" y="63"/>
                  <a:pt x="14" y="25"/>
                  <a:pt x="36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390547" y="1997076"/>
            <a:ext cx="163381" cy="207962"/>
          </a:xfrm>
          <a:custGeom>
            <a:avLst/>
            <a:gdLst>
              <a:gd name="T0" fmla="*/ 2147483647 w 95"/>
              <a:gd name="T1" fmla="*/ 2147483647 h 131"/>
              <a:gd name="T2" fmla="*/ 2147483647 w 95"/>
              <a:gd name="T3" fmla="*/ 2147483647 h 131"/>
              <a:gd name="T4" fmla="*/ 2147483647 w 95"/>
              <a:gd name="T5" fmla="*/ 0 h 1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" h="131">
                <a:moveTo>
                  <a:pt x="95" y="131"/>
                </a:moveTo>
                <a:cubicBezTo>
                  <a:pt x="58" y="124"/>
                  <a:pt x="36" y="127"/>
                  <a:pt x="14" y="95"/>
                </a:cubicBezTo>
                <a:cubicBezTo>
                  <a:pt x="0" y="52"/>
                  <a:pt x="25" y="36"/>
                  <a:pt x="44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859794" y="1964533"/>
            <a:ext cx="601927" cy="142875"/>
          </a:xfrm>
          <a:custGeom>
            <a:avLst/>
            <a:gdLst>
              <a:gd name="T0" fmla="*/ 0 w 350"/>
              <a:gd name="T1" fmla="*/ 2147483647 h 90"/>
              <a:gd name="T2" fmla="*/ 2147483647 w 350"/>
              <a:gd name="T3" fmla="*/ 2147483647 h 90"/>
              <a:gd name="T4" fmla="*/ 2147483647 w 350"/>
              <a:gd name="T5" fmla="*/ 2147483647 h 90"/>
              <a:gd name="T6" fmla="*/ 2147483647 w 350"/>
              <a:gd name="T7" fmla="*/ 2147483647 h 90"/>
              <a:gd name="T8" fmla="*/ 2147483647 w 350"/>
              <a:gd name="T9" fmla="*/ 2147483647 h 90"/>
              <a:gd name="T10" fmla="*/ 2147483647 w 350"/>
              <a:gd name="T11" fmla="*/ 2147483647 h 90"/>
              <a:gd name="T12" fmla="*/ 2147483647 w 350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0" h="90">
                <a:moveTo>
                  <a:pt x="0" y="61"/>
                </a:moveTo>
                <a:cubicBezTo>
                  <a:pt x="47" y="76"/>
                  <a:pt x="96" y="82"/>
                  <a:pt x="145" y="90"/>
                </a:cubicBezTo>
                <a:cubicBezTo>
                  <a:pt x="224" y="81"/>
                  <a:pt x="181" y="90"/>
                  <a:pt x="226" y="75"/>
                </a:cubicBezTo>
                <a:cubicBezTo>
                  <a:pt x="240" y="70"/>
                  <a:pt x="255" y="66"/>
                  <a:pt x="269" y="61"/>
                </a:cubicBezTo>
                <a:cubicBezTo>
                  <a:pt x="276" y="59"/>
                  <a:pt x="291" y="54"/>
                  <a:pt x="291" y="54"/>
                </a:cubicBezTo>
                <a:cubicBezTo>
                  <a:pt x="306" y="44"/>
                  <a:pt x="329" y="41"/>
                  <a:pt x="335" y="24"/>
                </a:cubicBezTo>
                <a:cubicBezTo>
                  <a:pt x="343" y="0"/>
                  <a:pt x="335" y="3"/>
                  <a:pt x="350" y="3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5778764" y="2077363"/>
            <a:ext cx="474663" cy="693738"/>
          </a:xfrm>
          <a:custGeom>
            <a:avLst/>
            <a:gdLst>
              <a:gd name="T0" fmla="*/ 2147483647 w 276"/>
              <a:gd name="T1" fmla="*/ 0 h 437"/>
              <a:gd name="T2" fmla="*/ 2147483647 w 276"/>
              <a:gd name="T3" fmla="*/ 2147483647 h 437"/>
              <a:gd name="T4" fmla="*/ 2147483647 w 276"/>
              <a:gd name="T5" fmla="*/ 2147483647 h 437"/>
              <a:gd name="T6" fmla="*/ 2147483647 w 276"/>
              <a:gd name="T7" fmla="*/ 2147483647 h 437"/>
              <a:gd name="T8" fmla="*/ 2147483647 w 276"/>
              <a:gd name="T9" fmla="*/ 2147483647 h 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6" h="437">
                <a:moveTo>
                  <a:pt x="28" y="0"/>
                </a:moveTo>
                <a:cubicBezTo>
                  <a:pt x="0" y="42"/>
                  <a:pt x="6" y="63"/>
                  <a:pt x="14" y="116"/>
                </a:cubicBezTo>
                <a:cubicBezTo>
                  <a:pt x="20" y="154"/>
                  <a:pt x="45" y="180"/>
                  <a:pt x="65" y="211"/>
                </a:cubicBezTo>
                <a:cubicBezTo>
                  <a:pt x="112" y="283"/>
                  <a:pt x="151" y="380"/>
                  <a:pt x="240" y="408"/>
                </a:cubicBezTo>
                <a:cubicBezTo>
                  <a:pt x="267" y="426"/>
                  <a:pt x="255" y="416"/>
                  <a:pt x="276" y="43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6136357" y="2774694"/>
            <a:ext cx="75671" cy="219075"/>
          </a:xfrm>
          <a:custGeom>
            <a:avLst/>
            <a:gdLst>
              <a:gd name="T0" fmla="*/ 2147483647 w 44"/>
              <a:gd name="T1" fmla="*/ 0 h 138"/>
              <a:gd name="T2" fmla="*/ 2147483647 w 44"/>
              <a:gd name="T3" fmla="*/ 2147483647 h 138"/>
              <a:gd name="T4" fmla="*/ 0 w 44"/>
              <a:gd name="T5" fmla="*/ 2147483647 h 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138">
                <a:moveTo>
                  <a:pt x="44" y="0"/>
                </a:moveTo>
                <a:cubicBezTo>
                  <a:pt x="34" y="88"/>
                  <a:pt x="44" y="50"/>
                  <a:pt x="22" y="116"/>
                </a:cubicBezTo>
                <a:cubicBezTo>
                  <a:pt x="19" y="126"/>
                  <a:pt x="0" y="138"/>
                  <a:pt x="0" y="13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6184784" y="2770528"/>
            <a:ext cx="2603237" cy="263924"/>
          </a:xfrm>
          <a:custGeom>
            <a:avLst/>
            <a:gdLst>
              <a:gd name="T0" fmla="*/ 0 w 1619"/>
              <a:gd name="T1" fmla="*/ 2147483647 h 255"/>
              <a:gd name="T2" fmla="*/ 2147483647 w 1619"/>
              <a:gd name="T3" fmla="*/ 2147483647 h 255"/>
              <a:gd name="T4" fmla="*/ 2147483647 w 1619"/>
              <a:gd name="T5" fmla="*/ 2147483647 h 255"/>
              <a:gd name="T6" fmla="*/ 2147483647 w 1619"/>
              <a:gd name="T7" fmla="*/ 2147483647 h 255"/>
              <a:gd name="T8" fmla="*/ 2147483647 w 1619"/>
              <a:gd name="T9" fmla="*/ 2147483647 h 255"/>
              <a:gd name="T10" fmla="*/ 2147483647 w 1619"/>
              <a:gd name="T11" fmla="*/ 2147483647 h 255"/>
              <a:gd name="T12" fmla="*/ 2147483647 w 1619"/>
              <a:gd name="T13" fmla="*/ 2147483647 h 255"/>
              <a:gd name="T14" fmla="*/ 2147483647 w 1619"/>
              <a:gd name="T15" fmla="*/ 0 h 2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19" h="255">
                <a:moveTo>
                  <a:pt x="0" y="226"/>
                </a:moveTo>
                <a:cubicBezTo>
                  <a:pt x="127" y="236"/>
                  <a:pt x="253" y="235"/>
                  <a:pt x="379" y="255"/>
                </a:cubicBezTo>
                <a:cubicBezTo>
                  <a:pt x="530" y="252"/>
                  <a:pt x="680" y="251"/>
                  <a:pt x="831" y="247"/>
                </a:cubicBezTo>
                <a:cubicBezTo>
                  <a:pt x="909" y="245"/>
                  <a:pt x="990" y="207"/>
                  <a:pt x="1065" y="189"/>
                </a:cubicBezTo>
                <a:cubicBezTo>
                  <a:pt x="1091" y="163"/>
                  <a:pt x="1120" y="153"/>
                  <a:pt x="1152" y="131"/>
                </a:cubicBezTo>
                <a:cubicBezTo>
                  <a:pt x="1168" y="120"/>
                  <a:pt x="1199" y="91"/>
                  <a:pt x="1218" y="87"/>
                </a:cubicBezTo>
                <a:cubicBezTo>
                  <a:pt x="1289" y="73"/>
                  <a:pt x="1357" y="64"/>
                  <a:pt x="1429" y="58"/>
                </a:cubicBezTo>
                <a:cubicBezTo>
                  <a:pt x="1479" y="46"/>
                  <a:pt x="1574" y="0"/>
                  <a:pt x="1619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86971" y="1886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6515824" y="2062959"/>
            <a:ext cx="80007" cy="60124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558425" y="1964251"/>
            <a:ext cx="1052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Licaonia</a:t>
            </a:r>
            <a:endParaRPr lang="it-IT" sz="800" b="1" dirty="0"/>
          </a:p>
        </p:txBody>
      </p:sp>
    </p:spTree>
    <p:extLst>
      <p:ext uri="{BB962C8B-B14F-4D97-AF65-F5344CB8AC3E}">
        <p14:creationId xmlns:p14="http://schemas.microsoft.com/office/powerpoint/2010/main" val="3002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62"/>
            <a:ext cx="9912260" cy="66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aggio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" y="492003"/>
            <a:ext cx="9891711" cy="64030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600200" y="2028923"/>
            <a:ext cx="415612" cy="333277"/>
          </a:xfrm>
          <a:prstGeom prst="ellipse">
            <a:avLst/>
          </a:prstGeom>
          <a:solidFill>
            <a:srgbClr val="F6C90A"/>
          </a:solidFill>
          <a:ln w="9525">
            <a:solidFill>
              <a:srgbClr val="F6C9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29600" y="3024119"/>
            <a:ext cx="8312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SIRIA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352800" y="1288281"/>
            <a:ext cx="83122" cy="8331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76600" y="1045282"/>
            <a:ext cx="1163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Samotracia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4600" y="3980514"/>
            <a:ext cx="1828694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Anziani a…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Atti 14:23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343294" y="3472518"/>
            <a:ext cx="2857606" cy="861940"/>
          </a:xfrm>
          <a:custGeom>
            <a:avLst/>
            <a:gdLst>
              <a:gd name="T0" fmla="*/ 0 w 1238"/>
              <a:gd name="T1" fmla="*/ 2147483646 h 816"/>
              <a:gd name="T2" fmla="*/ 2147483646 w 1238"/>
              <a:gd name="T3" fmla="*/ 2147483646 h 816"/>
              <a:gd name="T4" fmla="*/ 2147483646 w 1238"/>
              <a:gd name="T5" fmla="*/ 2147483646 h 816"/>
              <a:gd name="T6" fmla="*/ 2147483646 w 1238"/>
              <a:gd name="T7" fmla="*/ 2147483646 h 816"/>
              <a:gd name="T8" fmla="*/ 2147483646 w 1238"/>
              <a:gd name="T9" fmla="*/ 2147483646 h 816"/>
              <a:gd name="T10" fmla="*/ 2147483646 w 1238"/>
              <a:gd name="T11" fmla="*/ 2147483646 h 816"/>
              <a:gd name="T12" fmla="*/ 2147483646 w 1238"/>
              <a:gd name="T13" fmla="*/ 2147483646 h 816"/>
              <a:gd name="T14" fmla="*/ 2147483646 w 1238"/>
              <a:gd name="T15" fmla="*/ 2147483646 h 816"/>
              <a:gd name="T16" fmla="*/ 2147483646 w 1238"/>
              <a:gd name="T17" fmla="*/ 2147483646 h 816"/>
              <a:gd name="T18" fmla="*/ 2147483646 w 1238"/>
              <a:gd name="T19" fmla="*/ 2147483646 h 816"/>
              <a:gd name="T20" fmla="*/ 2147483646 w 1238"/>
              <a:gd name="T21" fmla="*/ 2147483646 h 816"/>
              <a:gd name="T22" fmla="*/ 2147483646 w 1238"/>
              <a:gd name="T23" fmla="*/ 2147483646 h 816"/>
              <a:gd name="T24" fmla="*/ 2147483646 w 1238"/>
              <a:gd name="T25" fmla="*/ 2147483646 h 816"/>
              <a:gd name="T26" fmla="*/ 2147483646 w 1238"/>
              <a:gd name="T27" fmla="*/ 0 h 8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38" h="816">
                <a:moveTo>
                  <a:pt x="0" y="816"/>
                </a:moveTo>
                <a:cubicBezTo>
                  <a:pt x="66" y="783"/>
                  <a:pt x="138" y="777"/>
                  <a:pt x="211" y="768"/>
                </a:cubicBezTo>
                <a:cubicBezTo>
                  <a:pt x="271" y="752"/>
                  <a:pt x="332" y="744"/>
                  <a:pt x="393" y="730"/>
                </a:cubicBezTo>
                <a:cubicBezTo>
                  <a:pt x="475" y="688"/>
                  <a:pt x="547" y="627"/>
                  <a:pt x="624" y="576"/>
                </a:cubicBezTo>
                <a:cubicBezTo>
                  <a:pt x="635" y="569"/>
                  <a:pt x="641" y="554"/>
                  <a:pt x="652" y="547"/>
                </a:cubicBezTo>
                <a:cubicBezTo>
                  <a:pt x="676" y="532"/>
                  <a:pt x="705" y="525"/>
                  <a:pt x="729" y="509"/>
                </a:cubicBezTo>
                <a:cubicBezTo>
                  <a:pt x="758" y="490"/>
                  <a:pt x="773" y="471"/>
                  <a:pt x="806" y="461"/>
                </a:cubicBezTo>
                <a:cubicBezTo>
                  <a:pt x="825" y="442"/>
                  <a:pt x="841" y="418"/>
                  <a:pt x="864" y="403"/>
                </a:cubicBezTo>
                <a:cubicBezTo>
                  <a:pt x="883" y="390"/>
                  <a:pt x="921" y="365"/>
                  <a:pt x="921" y="365"/>
                </a:cubicBezTo>
                <a:cubicBezTo>
                  <a:pt x="953" y="317"/>
                  <a:pt x="1004" y="287"/>
                  <a:pt x="1036" y="240"/>
                </a:cubicBezTo>
                <a:cubicBezTo>
                  <a:pt x="1054" y="215"/>
                  <a:pt x="1059" y="203"/>
                  <a:pt x="1084" y="182"/>
                </a:cubicBezTo>
                <a:cubicBezTo>
                  <a:pt x="1121" y="151"/>
                  <a:pt x="1108" y="177"/>
                  <a:pt x="1142" y="134"/>
                </a:cubicBezTo>
                <a:cubicBezTo>
                  <a:pt x="1156" y="116"/>
                  <a:pt x="1167" y="96"/>
                  <a:pt x="1180" y="77"/>
                </a:cubicBezTo>
                <a:cubicBezTo>
                  <a:pt x="1201" y="46"/>
                  <a:pt x="1187" y="0"/>
                  <a:pt x="1238" y="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972300" y="3261775"/>
            <a:ext cx="266685" cy="182261"/>
          </a:xfrm>
          <a:custGeom>
            <a:avLst/>
            <a:gdLst>
              <a:gd name="T0" fmla="*/ 0 w 154"/>
              <a:gd name="T1" fmla="*/ 0 h 105"/>
              <a:gd name="T2" fmla="*/ 2147483646 w 154"/>
              <a:gd name="T3" fmla="*/ 2147483646 h 1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05">
                <a:moveTo>
                  <a:pt x="0" y="0"/>
                </a:moveTo>
                <a:cubicBezTo>
                  <a:pt x="31" y="87"/>
                  <a:pt x="56" y="105"/>
                  <a:pt x="154" y="10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777037" y="3110030"/>
            <a:ext cx="249367" cy="166638"/>
          </a:xfrm>
          <a:custGeom>
            <a:avLst/>
            <a:gdLst>
              <a:gd name="T0" fmla="*/ 2147483646 w 129"/>
              <a:gd name="T1" fmla="*/ 0 h 144"/>
              <a:gd name="T2" fmla="*/ 2147483646 w 129"/>
              <a:gd name="T3" fmla="*/ 2147483646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9" h="144">
                <a:moveTo>
                  <a:pt x="33" y="0"/>
                </a:moveTo>
                <a:cubicBezTo>
                  <a:pt x="0" y="96"/>
                  <a:pt x="39" y="144"/>
                  <a:pt x="129" y="14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089325" y="2951938"/>
            <a:ext cx="748102" cy="166638"/>
          </a:xfrm>
          <a:custGeom>
            <a:avLst/>
            <a:gdLst>
              <a:gd name="T0" fmla="*/ 0 w 432"/>
              <a:gd name="T1" fmla="*/ 0 h 96"/>
              <a:gd name="T2" fmla="*/ 2147483646 w 432"/>
              <a:gd name="T3" fmla="*/ 2147483646 h 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2" h="96">
                <a:moveTo>
                  <a:pt x="0" y="0"/>
                </a:moveTo>
                <a:cubicBezTo>
                  <a:pt x="116" y="80"/>
                  <a:pt x="300" y="96"/>
                  <a:pt x="432" y="96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790699" y="41895"/>
            <a:ext cx="6483551" cy="46166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Anziani in ogni Chiesa</a:t>
            </a:r>
          </a:p>
        </p:txBody>
      </p:sp>
    </p:spTree>
    <p:extLst>
      <p:ext uri="{BB962C8B-B14F-4D97-AF65-F5344CB8AC3E}">
        <p14:creationId xmlns:p14="http://schemas.microsoft.com/office/powerpoint/2010/main" val="39158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752725" y="533400"/>
            <a:ext cx="4400550" cy="433388"/>
          </a:xfrm>
          <a:prstGeom prst="rect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2800" b="1">
                <a:solidFill>
                  <a:srgbClr val="FFFFFF"/>
                </a:solidFill>
              </a:rPr>
              <a:t>CHIESA LOCALE</a:t>
            </a:r>
          </a:p>
        </p:txBody>
      </p:sp>
      <p:sp>
        <p:nvSpPr>
          <p:cNvPr id="13315" name="Text Box 2051"/>
          <p:cNvSpPr txBox="1">
            <a:spLocks noChangeArrowheads="1"/>
          </p:cNvSpPr>
          <p:nvPr/>
        </p:nvSpPr>
        <p:spPr bwMode="auto">
          <a:xfrm>
            <a:off x="2743200" y="1446213"/>
            <a:ext cx="4400550" cy="36671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INDICA RELAZIONE CON DIO</a:t>
            </a:r>
          </a:p>
        </p:txBody>
      </p:sp>
      <p:sp>
        <p:nvSpPr>
          <p:cNvPr id="13316" name="Text Box 2052"/>
          <p:cNvSpPr txBox="1">
            <a:spLocks noChangeArrowheads="1"/>
          </p:cNvSpPr>
          <p:nvPr/>
        </p:nvSpPr>
        <p:spPr bwMode="auto">
          <a:xfrm>
            <a:off x="2667000" y="2205038"/>
            <a:ext cx="4679950" cy="358336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HA ORGANIZZAZIONE LOCALE</a:t>
            </a:r>
          </a:p>
        </p:txBody>
      </p:sp>
      <p:sp>
        <p:nvSpPr>
          <p:cNvPr id="13317" name="Rectangle 2053"/>
          <p:cNvSpPr>
            <a:spLocks noChangeArrowheads="1"/>
          </p:cNvSpPr>
          <p:nvPr/>
        </p:nvSpPr>
        <p:spPr bwMode="auto">
          <a:xfrm>
            <a:off x="1905000" y="3208338"/>
            <a:ext cx="1981200" cy="109855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30000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PLURALITÀ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 DI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 dirty="0">
                <a:solidFill>
                  <a:srgbClr val="FFFFFF"/>
                </a:solidFill>
              </a:rPr>
              <a:t> ANZIANI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600" b="1" dirty="0">
                <a:solidFill>
                  <a:srgbClr val="FFFFFF"/>
                </a:solidFill>
              </a:rPr>
              <a:t>Atti </a:t>
            </a:r>
            <a:r>
              <a:rPr kumimoji="0" lang="it-IT" altLang="it-IT" sz="1600" b="1" dirty="0" smtClean="0">
                <a:solidFill>
                  <a:srgbClr val="FFFFFF"/>
                </a:solidFill>
              </a:rPr>
              <a:t>14:23; 15:2</a:t>
            </a:r>
            <a:endParaRPr kumimoji="0" lang="it-IT" altLang="it-IT" sz="1600" b="1" dirty="0">
              <a:solidFill>
                <a:srgbClr val="FFFFFF"/>
              </a:solidFill>
            </a:endParaRPr>
          </a:p>
        </p:txBody>
      </p:sp>
      <p:sp>
        <p:nvSpPr>
          <p:cNvPr id="13318" name="Text Box 2054"/>
          <p:cNvSpPr txBox="1">
            <a:spLocks noChangeArrowheads="1"/>
          </p:cNvSpPr>
          <p:nvPr/>
        </p:nvSpPr>
        <p:spPr bwMode="auto">
          <a:xfrm>
            <a:off x="4038600" y="3208338"/>
            <a:ext cx="1905000" cy="11049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PLURALITÀ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DI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DIACONI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600" b="1">
                <a:solidFill>
                  <a:srgbClr val="FFFFFF"/>
                </a:solidFill>
              </a:rPr>
              <a:t>Atti 6:1-6</a:t>
            </a:r>
          </a:p>
        </p:txBody>
      </p:sp>
      <p:sp>
        <p:nvSpPr>
          <p:cNvPr id="13319" name="Text Box 2055"/>
          <p:cNvSpPr txBox="1">
            <a:spLocks noChangeArrowheads="1"/>
          </p:cNvSpPr>
          <p:nvPr/>
        </p:nvSpPr>
        <p:spPr bwMode="auto">
          <a:xfrm>
            <a:off x="6096000" y="3208339"/>
            <a:ext cx="1905000" cy="1050925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Bottom">
              <a:rot lat="300000" lon="21299989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EVANGELISTA</a:t>
            </a:r>
          </a:p>
          <a:p>
            <a:pPr algn="ctr" eaLnBrk="0" fontAlgn="base" hangingPunct="0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0" lang="it-IT" altLang="it-IT" sz="1600" b="1">
                <a:solidFill>
                  <a:srgbClr val="FFFFFF"/>
                </a:solidFill>
              </a:rPr>
              <a:t>2 Timoteo 4:2</a:t>
            </a:r>
          </a:p>
        </p:txBody>
      </p:sp>
      <p:sp>
        <p:nvSpPr>
          <p:cNvPr id="13320" name="Text Box 2056"/>
          <p:cNvSpPr txBox="1">
            <a:spLocks noChangeArrowheads="1"/>
          </p:cNvSpPr>
          <p:nvPr/>
        </p:nvSpPr>
        <p:spPr bwMode="auto">
          <a:xfrm>
            <a:off x="2971800" y="5334000"/>
            <a:ext cx="3962400" cy="1296988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Top">
              <a:rot lat="21299989" lon="0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</p:spPr>
        <p:txBody>
          <a:bodyPr lIns="80549" tIns="40275" rIns="80549" bIns="40275">
            <a:spAutoFit/>
            <a:flatTx/>
          </a:bodyPr>
          <a:lstStyle>
            <a:lvl1pPr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048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800" b="1">
                <a:solidFill>
                  <a:srgbClr val="FFFFFF"/>
                </a:solidFill>
              </a:rPr>
              <a:t>STRUTTURA AUTONOMA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«Tutte le Chiese di Cristo» - Romani 16:16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80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«Chiese della Galazia» - Galati 1:3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5000"/>
              </a:spcAft>
            </a:pPr>
            <a:r>
              <a:rPr kumimoji="0" lang="it-IT" altLang="it-IT" sz="1400" b="1">
                <a:solidFill>
                  <a:srgbClr val="FFFFFF"/>
                </a:solidFill>
              </a:rPr>
              <a:t>«Chiese della Giudea – Galati 1:22</a:t>
            </a:r>
          </a:p>
        </p:txBody>
      </p:sp>
    </p:spTree>
    <p:extLst>
      <p:ext uri="{BB962C8B-B14F-4D97-AF65-F5344CB8AC3E}">
        <p14:creationId xmlns:p14="http://schemas.microsoft.com/office/powerpoint/2010/main" val="38511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7" name="Picture 5" descr="P1304340impero-ro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8"/>
            <a:ext cx="9144000" cy="6240462"/>
          </a:xfrm>
          <a:prstGeom prst="rect">
            <a:avLst/>
          </a:prstGeom>
          <a:solidFill>
            <a:srgbClr val="F6D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1409700" y="685800"/>
            <a:ext cx="7086600" cy="523220"/>
          </a:xfrm>
          <a:prstGeom prst="rect">
            <a:avLst/>
          </a:prstGeom>
          <a:solidFill>
            <a:srgbClr val="F6D26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0000"/>
                </a:solidFill>
              </a:rPr>
              <a:t>La Parola di Dio si spande ovunque</a:t>
            </a:r>
            <a:endParaRPr lang="it-IT" altLang="it-IT" sz="2800" b="1" dirty="0">
              <a:solidFill>
                <a:srgbClr val="FF3300"/>
              </a:solidFill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</p:spTree>
    <p:extLst>
      <p:ext uri="{BB962C8B-B14F-4D97-AF65-F5344CB8AC3E}">
        <p14:creationId xmlns:p14="http://schemas.microsoft.com/office/powerpoint/2010/main" val="1723802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09600" y="1"/>
            <a:ext cx="86868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</a:rPr>
              <a:t>EPOCA DEL CRISTIANESIMO</a:t>
            </a:r>
          </a:p>
        </p:txBody>
      </p:sp>
      <p:pic>
        <p:nvPicPr>
          <p:cNvPr id="109571" name="Picture 8" descr="geografia-chi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7" name="Text Box 9"/>
          <p:cNvSpPr txBox="1">
            <a:spLocks noChangeArrowheads="1"/>
          </p:cNvSpPr>
          <p:nvPr/>
        </p:nvSpPr>
        <p:spPr bwMode="auto">
          <a:xfrm>
            <a:off x="1676400" y="609601"/>
            <a:ext cx="65532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0000"/>
                </a:solidFill>
              </a:rPr>
              <a:t>Geografia di gran parte delle Chiese stabilite nel primo secolo</a:t>
            </a:r>
          </a:p>
        </p:txBody>
      </p:sp>
    </p:spTree>
    <p:extLst>
      <p:ext uri="{BB962C8B-B14F-4D97-AF65-F5344CB8AC3E}">
        <p14:creationId xmlns:p14="http://schemas.microsoft.com/office/powerpoint/2010/main" val="39550948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3" grpId="0" animBg="1" autoUpdateAnimBg="0"/>
      <p:bldP spid="642057" grpId="0" animBg="1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ndurre una riunione">
  <a:themeElements>
    <a:clrScheme name="Condurre una riunione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Condurre una riun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ndurre una riunione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urre una riunione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2790</Words>
  <Application>Microsoft Office PowerPoint</Application>
  <PresentationFormat>A4 (21x29,7 cm)</PresentationFormat>
  <Paragraphs>357</Paragraphs>
  <Slides>24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24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Tahoma</vt:lpstr>
      <vt:lpstr>Times New Roman</vt:lpstr>
      <vt:lpstr>Verdana</vt:lpstr>
      <vt:lpstr>Tema di Office</vt:lpstr>
      <vt:lpstr>1_Tema di Office</vt:lpstr>
      <vt:lpstr>Condurre una riunione</vt:lpstr>
      <vt:lpstr>1_Condurre una riunione</vt:lpstr>
      <vt:lpstr>2_Condurre una riunione</vt:lpstr>
      <vt:lpstr>3_Condurre una riunione</vt:lpstr>
      <vt:lpstr>4_Condurre una riunione</vt:lpstr>
      <vt:lpstr>5_Condurre una riunione</vt:lpstr>
      <vt:lpstr>Struttura predefinita</vt:lpstr>
      <vt:lpstr>6_Condurre una riunione</vt:lpstr>
      <vt:lpstr>2_Tema di Office</vt:lpstr>
      <vt:lpstr>7_Condurre una riunione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</dc:creator>
  <cp:lastModifiedBy>Franco</cp:lastModifiedBy>
  <cp:revision>71</cp:revision>
  <cp:lastPrinted>2023-07-05T07:22:51Z</cp:lastPrinted>
  <dcterms:created xsi:type="dcterms:W3CDTF">2023-04-21T14:15:43Z</dcterms:created>
  <dcterms:modified xsi:type="dcterms:W3CDTF">2023-08-31T14:23:39Z</dcterms:modified>
</cp:coreProperties>
</file>