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56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8015" autoAdjust="0"/>
  </p:normalViewPr>
  <p:slideViewPr>
    <p:cSldViewPr>
      <p:cViewPr>
        <p:scale>
          <a:sx n="50" d="100"/>
          <a:sy n="50" d="100"/>
        </p:scale>
        <p:origin x="-2274" y="-8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EF730-0279-4C5E-BA7E-F4027368054E}" type="datetimeFigureOut">
              <a:rPr lang="it-IT" smtClean="0"/>
              <a:t>27/06/2015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ACA3-9621-4CBA-9B20-747FBAF6C2B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5773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BACA3-9621-4CBA-9B20-747FBAF6C2B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6540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C888-2FB8-48C6-8F6E-F53009D17E9B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D9CD39-F82E-44EF-B5A3-2D6637140432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692DB-16C5-4CE9-BC0D-6E6991E6416A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1FF26-A2F7-482F-820F-CF442D882BA6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2E47-9527-4E3B-BAA6-3452466A9742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6976-AB84-4478-ABE1-E4373A0E480B}" type="datetime1">
              <a:rPr lang="it-IT" smtClean="0"/>
              <a:t>27/06/2015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011E5-DFAF-411D-BA66-9E4140AA2F0F}" type="datetime1">
              <a:rPr lang="it-IT" smtClean="0"/>
              <a:t>27/06/2015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D9110-066B-410A-9E04-110A3B7777EA}" type="datetime1">
              <a:rPr lang="it-IT" smtClean="0"/>
              <a:t>27/06/2015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D4580-8646-4424-912E-8994537F62C7}" type="datetime1">
              <a:rPr lang="it-IT" smtClean="0"/>
              <a:t>27/06/2015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A5918-7E1C-4D20-AC6F-AA4DDD1747A6}" type="datetime1">
              <a:rPr lang="it-IT" smtClean="0"/>
              <a:t>27/06/2015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BF752-1FC1-4135-B36B-003B046604C2}" type="datetime1">
              <a:rPr lang="it-IT" smtClean="0"/>
              <a:t>27/06/2015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549B98-C54C-4573-9573-F40EA2903E85}" type="datetime1">
              <a:rPr lang="it-IT" smtClean="0"/>
              <a:t>27/06/2015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4CAD6-F170-49BB-8FAB-9CE8FB4A4579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26318" y="0"/>
            <a:ext cx="9144000" cy="924134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FF0000"/>
                </a:solidFill>
                <a:latin typeface="Kristen ITC" pitchFamily="66" charset="0"/>
              </a:rPr>
              <a:t>…</a:t>
            </a:r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</a:rPr>
              <a:t>Per essere ricolmi di frutti di giustizia</a:t>
            </a:r>
            <a:endParaRPr lang="it-IT" sz="32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1374" y="1133356"/>
            <a:ext cx="885698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600" b="1" dirty="0">
                <a:solidFill>
                  <a:srgbClr val="FF0000"/>
                </a:solidFill>
                <a:ea typeface="Calibri"/>
                <a:cs typeface="Times New Roman"/>
              </a:rPr>
              <a:t>Filippesi 1:11</a:t>
            </a:r>
            <a:r>
              <a:rPr lang="it-IT" sz="2600" b="1" dirty="0">
                <a:ea typeface="Calibri"/>
                <a:cs typeface="Times New Roman"/>
              </a:rPr>
              <a:t> </a:t>
            </a:r>
            <a:r>
              <a:rPr lang="it-IT" sz="2600" dirty="0">
                <a:ea typeface="Calibri"/>
                <a:cs typeface="Times New Roman"/>
              </a:rPr>
              <a:t>- 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«… </a:t>
            </a:r>
            <a:r>
              <a:rPr lang="it-IT" sz="2600" b="1" dirty="0" smtClean="0">
                <a:solidFill>
                  <a:srgbClr val="006600"/>
                </a:solidFill>
                <a:ea typeface="Calibri"/>
                <a:cs typeface="Times New Roman"/>
              </a:rPr>
              <a:t>frutti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di giustizia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che si hanno per mezzo di Gesù Cristo, a gloria e lode di Dio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»</a:t>
            </a:r>
            <a:endParaRPr lang="it-IT" sz="2600" b="1" dirty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1 </a:t>
            </a:r>
            <a:r>
              <a:rPr lang="it-IT" sz="2600" b="1" dirty="0">
                <a:solidFill>
                  <a:srgbClr val="FF0000"/>
                </a:solidFill>
                <a:ea typeface="Calibri"/>
                <a:cs typeface="Times New Roman"/>
              </a:rPr>
              <a:t>Giovanni 2:29</a:t>
            </a:r>
            <a:r>
              <a:rPr lang="it-IT" sz="2600" b="1" dirty="0">
                <a:ea typeface="Calibri"/>
                <a:cs typeface="Times New Roman"/>
              </a:rPr>
              <a:t>  -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«Se sapete che Egli è giusto, sappiate che anche tutti quelli che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praticano la giustizia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sono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nati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da Lui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»</a:t>
            </a:r>
            <a:endParaRPr lang="it-IT" sz="26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1 </a:t>
            </a:r>
            <a:r>
              <a:rPr lang="it-IT" sz="2600" b="1" dirty="0">
                <a:solidFill>
                  <a:srgbClr val="FF0000"/>
                </a:solidFill>
                <a:ea typeface="Calibri"/>
                <a:cs typeface="Times New Roman"/>
              </a:rPr>
              <a:t>Giovanni 3:10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- «In questo si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distinguono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i figli di Dio dai figli del diavolo: chiunque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non pratica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la giustizia non è da Dio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»</a:t>
            </a:r>
            <a:endParaRPr lang="it-IT" sz="26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Giacomo </a:t>
            </a:r>
            <a:r>
              <a:rPr lang="it-IT" sz="2600" b="1" dirty="0">
                <a:solidFill>
                  <a:srgbClr val="FF0000"/>
                </a:solidFill>
                <a:ea typeface="Calibri"/>
                <a:cs typeface="Times New Roman"/>
              </a:rPr>
              <a:t>3:18</a:t>
            </a:r>
            <a:r>
              <a:rPr lang="it-IT" sz="2600" dirty="0">
                <a:ea typeface="Calibri"/>
                <a:cs typeface="Times New Roman"/>
              </a:rPr>
              <a:t> -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«Il frutto della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giustizia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si semina nella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pace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per 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chi si adopera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alla pace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»</a:t>
            </a:r>
            <a:endParaRPr lang="it-IT" sz="2600" b="1" dirty="0" smtClean="0">
              <a:solidFill>
                <a:srgbClr val="FF0000"/>
              </a:solidFill>
              <a:ea typeface="Calibri"/>
              <a:cs typeface="Times New Roman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it-IT" sz="2600" b="1" dirty="0" smtClean="0">
                <a:solidFill>
                  <a:srgbClr val="FF0000"/>
                </a:solidFill>
                <a:ea typeface="Calibri"/>
                <a:cs typeface="Times New Roman"/>
              </a:rPr>
              <a:t>Ebrei </a:t>
            </a:r>
            <a:r>
              <a:rPr lang="it-IT" sz="2600" b="1" dirty="0">
                <a:solidFill>
                  <a:srgbClr val="FF0000"/>
                </a:solidFill>
                <a:ea typeface="Calibri"/>
                <a:cs typeface="Times New Roman"/>
              </a:rPr>
              <a:t>12:11 - 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«È vero che qualunque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correzione</a:t>
            </a:r>
            <a:r>
              <a:rPr lang="it-IT" sz="2600" b="1" dirty="0">
                <a:solidFill>
                  <a:srgbClr val="0000FF"/>
                </a:solidFill>
                <a:ea typeface="Calibri"/>
                <a:cs typeface="Times New Roman"/>
              </a:rPr>
              <a:t> sul momento non sembra recar gioia, ma tristezza, in seguito produce un frutto di </a:t>
            </a:r>
            <a:r>
              <a:rPr lang="it-IT" sz="2600" b="1" dirty="0">
                <a:solidFill>
                  <a:srgbClr val="006600"/>
                </a:solidFill>
                <a:ea typeface="Calibri"/>
                <a:cs typeface="Times New Roman"/>
              </a:rPr>
              <a:t>pace e di giustizia</a:t>
            </a:r>
            <a:r>
              <a:rPr lang="it-IT" sz="2600" b="1" dirty="0" smtClean="0">
                <a:solidFill>
                  <a:srgbClr val="0000FF"/>
                </a:solidFill>
                <a:ea typeface="Calibri"/>
                <a:cs typeface="Times New Roman"/>
              </a:rPr>
              <a:t>»</a:t>
            </a:r>
            <a:endParaRPr lang="it-IT" sz="2600" dirty="0">
              <a:ea typeface="Calibri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467544" y="96172"/>
            <a:ext cx="80648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latin typeface="Kristen ITC" pitchFamily="66" charset="0"/>
                <a:ea typeface="+mj-ea"/>
                <a:cs typeface="+mj-cs"/>
              </a:rPr>
              <a:t>Le cose migliori sono le </a:t>
            </a:r>
            <a:r>
              <a:rPr lang="it-IT" sz="3200" b="1" dirty="0">
                <a:solidFill>
                  <a:srgbClr val="00B050"/>
                </a:solidFill>
                <a:latin typeface="Kristen ITC" pitchFamily="66" charset="0"/>
                <a:ea typeface="+mj-ea"/>
                <a:cs typeface="+mj-cs"/>
              </a:rPr>
              <a:t>realtà</a:t>
            </a:r>
            <a:r>
              <a:rPr lang="it-IT" sz="3200" b="1" dirty="0">
                <a:solidFill>
                  <a:prstClr val="black"/>
                </a:solidFill>
                <a:latin typeface="Kristen ITC" pitchFamily="66" charset="0"/>
                <a:ea typeface="+mj-ea"/>
                <a:cs typeface="+mj-cs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Kristen ITC" pitchFamily="66" charset="0"/>
                <a:ea typeface="+mj-ea"/>
                <a:cs typeface="+mj-cs"/>
              </a:rPr>
              <a:t>di</a:t>
            </a:r>
            <a:r>
              <a:rPr lang="it-IT" sz="3200" b="1" dirty="0">
                <a:solidFill>
                  <a:prstClr val="black"/>
                </a:solidFill>
                <a:latin typeface="Kristen ITC" pitchFamily="66" charset="0"/>
                <a:ea typeface="+mj-ea"/>
                <a:cs typeface="+mj-cs"/>
              </a:rPr>
              <a:t> </a:t>
            </a:r>
            <a:r>
              <a:rPr lang="it-IT" sz="3200" b="1" dirty="0">
                <a:solidFill>
                  <a:srgbClr val="00B050"/>
                </a:solidFill>
                <a:latin typeface="Kristen ITC" pitchFamily="66" charset="0"/>
                <a:ea typeface="+mj-ea"/>
                <a:cs typeface="+mj-cs"/>
              </a:rPr>
              <a:t>Dio</a:t>
            </a:r>
            <a:r>
              <a:rPr lang="it-IT" sz="3200" b="1" dirty="0">
                <a:solidFill>
                  <a:prstClr val="black"/>
                </a:solidFill>
                <a:latin typeface="Kristen ITC" pitchFamily="66" charset="0"/>
                <a:ea typeface="+mj-ea"/>
                <a:cs typeface="+mj-cs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Kristen ITC" pitchFamily="66" charset="0"/>
                <a:ea typeface="+mj-ea"/>
                <a:cs typeface="+mj-cs"/>
              </a:rPr>
              <a:t>e del Suo </a:t>
            </a:r>
            <a:r>
              <a:rPr lang="it-IT" sz="3200" b="1" dirty="0">
                <a:solidFill>
                  <a:srgbClr val="00B050"/>
                </a:solidFill>
                <a:latin typeface="Kristen ITC" pitchFamily="66" charset="0"/>
                <a:ea typeface="+mj-ea"/>
                <a:cs typeface="+mj-cs"/>
              </a:rPr>
              <a:t>Regno</a:t>
            </a:r>
            <a:endParaRPr lang="it-IT" sz="3200" b="1" dirty="0"/>
          </a:p>
        </p:txBody>
      </p:sp>
      <p:sp>
        <p:nvSpPr>
          <p:cNvPr id="2" name="Rettangolo 1"/>
          <p:cNvSpPr/>
          <p:nvPr/>
        </p:nvSpPr>
        <p:spPr>
          <a:xfrm>
            <a:off x="611560" y="1700808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2800" b="1" dirty="0">
                <a:solidFill>
                  <a:srgbClr val="FF0000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Matteo 6:33 - </a:t>
            </a:r>
            <a:r>
              <a:rPr lang="it-IT" sz="2800" b="1" dirty="0">
                <a:solidFill>
                  <a:srgbClr val="0000FF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«Cercate prima il Regno e la giustizia di Dio…»</a:t>
            </a:r>
          </a:p>
          <a:p>
            <a:pPr lvl="0"/>
            <a:endParaRPr lang="it-IT" sz="2800" b="1" dirty="0">
              <a:solidFill>
                <a:prstClr val="black"/>
              </a:solidFill>
              <a:latin typeface="Calibri" pitchFamily="34" charset="0"/>
              <a:ea typeface="FangSong" pitchFamily="49" charset="-122"/>
              <a:cs typeface="Consolas" pitchFamily="49" charset="0"/>
            </a:endParaRPr>
          </a:p>
          <a:p>
            <a:pPr lvl="0"/>
            <a:r>
              <a:rPr lang="it-IT" sz="2800" b="1" dirty="0">
                <a:solidFill>
                  <a:srgbClr val="FF0000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Colossesi 3:23-24 </a:t>
            </a:r>
            <a:r>
              <a:rPr lang="it-IT" sz="2800" b="1" dirty="0">
                <a:solidFill>
                  <a:prstClr val="black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- </a:t>
            </a:r>
            <a:r>
              <a:rPr lang="it-IT" sz="2800" b="1" dirty="0">
                <a:solidFill>
                  <a:srgbClr val="0000FF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«Fate ogni cosa di buon animo, come per il Signore e non per gli uomini, sapendo che dal Signore riceverete per ricompensa l’eredità»</a:t>
            </a:r>
          </a:p>
          <a:p>
            <a:pPr lvl="0"/>
            <a:endParaRPr lang="it-IT" sz="2800" b="1" dirty="0">
              <a:solidFill>
                <a:srgbClr val="0000FF"/>
              </a:solidFill>
              <a:latin typeface="Calibri" pitchFamily="34" charset="0"/>
              <a:ea typeface="FangSong" pitchFamily="49" charset="-122"/>
              <a:cs typeface="Consolas" pitchFamily="49" charset="0"/>
            </a:endParaRPr>
          </a:p>
          <a:p>
            <a:pPr lvl="0"/>
            <a:r>
              <a:rPr lang="it-IT" sz="2800" b="1" dirty="0">
                <a:solidFill>
                  <a:srgbClr val="FF0000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Proverbi 3:9 </a:t>
            </a:r>
            <a:r>
              <a:rPr lang="it-IT" sz="2800" b="1" dirty="0">
                <a:solidFill>
                  <a:prstClr val="black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- </a:t>
            </a:r>
            <a:r>
              <a:rPr lang="it-IT" sz="2800" b="1" dirty="0">
                <a:solidFill>
                  <a:srgbClr val="0000FF"/>
                </a:solidFill>
                <a:latin typeface="Calibri" pitchFamily="34" charset="0"/>
                <a:ea typeface="FangSong" pitchFamily="49" charset="-122"/>
                <a:cs typeface="Consolas" pitchFamily="49" charset="0"/>
              </a:rPr>
              <a:t>«Onora il Signore con i tuoi beni e con le primizie di ogni tua rendita; i tuoi granai saranno ricolmi d’abbondanza»</a:t>
            </a:r>
            <a:endParaRPr lang="it-IT" sz="2800" b="1" dirty="0">
              <a:solidFill>
                <a:srgbClr val="0000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714488"/>
            <a:ext cx="8229600" cy="2928958"/>
          </a:xfrm>
        </p:spPr>
        <p:txBody>
          <a:bodyPr>
            <a:normAutofit/>
          </a:bodyPr>
          <a:lstStyle/>
          <a:p>
            <a:r>
              <a:rPr lang="it-IT" sz="8000" dirty="0" smtClean="0">
                <a:solidFill>
                  <a:srgbClr val="FF0000"/>
                </a:solidFill>
                <a:latin typeface="Snap ITC" pitchFamily="82" charset="0"/>
                <a:ea typeface="KaiTi" pitchFamily="49" charset="-122"/>
              </a:rPr>
              <a:t>LE COSE </a:t>
            </a:r>
            <a:r>
              <a:rPr lang="it-IT" sz="8000" dirty="0" smtClean="0">
                <a:solidFill>
                  <a:srgbClr val="FF0000"/>
                </a:solidFill>
                <a:latin typeface="Snap ITC" pitchFamily="82" charset="0"/>
                <a:ea typeface="KaiTi" pitchFamily="49" charset="-122"/>
                <a:cs typeface="Aharoni" pitchFamily="2" charset="-79"/>
              </a:rPr>
              <a:t>MIGLIORI</a:t>
            </a:r>
            <a:endParaRPr lang="it-IT" sz="8000" dirty="0">
              <a:solidFill>
                <a:srgbClr val="FF0000"/>
              </a:solidFill>
              <a:latin typeface="Snap ITC" pitchFamily="82" charset="0"/>
              <a:ea typeface="KaiTi" pitchFamily="49" charset="-122"/>
              <a:cs typeface="Aharoni" pitchFamily="2" charset="-79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3714752"/>
          </a:xfrm>
        </p:spPr>
        <p:txBody>
          <a:bodyPr>
            <a:normAutofit/>
          </a:bodyPr>
          <a:lstStyle/>
          <a:p>
            <a:r>
              <a:rPr lang="it-IT" sz="4800" b="1" dirty="0" smtClean="0">
                <a:solidFill>
                  <a:schemeClr val="tx2">
                    <a:lumMod val="75000"/>
                  </a:schemeClr>
                </a:solidFill>
                <a:latin typeface="Kristen ITC" pitchFamily="66" charset="0"/>
                <a:ea typeface="Malgun Gothic" pitchFamily="34" charset="-127"/>
                <a:cs typeface="Kalinga" pitchFamily="34" charset="0"/>
              </a:rPr>
              <a:t>Perché ciò che è </a:t>
            </a:r>
            <a:r>
              <a:rPr lang="it-IT" sz="4800" b="1" dirty="0" smtClean="0">
                <a:solidFill>
                  <a:srgbClr val="FF0000"/>
                </a:solidFill>
                <a:latin typeface="Kristen ITC" pitchFamily="66" charset="0"/>
                <a:ea typeface="Malgun Gothic" pitchFamily="34" charset="-127"/>
                <a:cs typeface="Kalinga" pitchFamily="34" charset="0"/>
              </a:rPr>
              <a:t>migliore</a:t>
            </a:r>
            <a:r>
              <a:rPr lang="it-IT" sz="4800" b="1" dirty="0" smtClean="0">
                <a:solidFill>
                  <a:schemeClr val="tx2">
                    <a:lumMod val="75000"/>
                  </a:schemeClr>
                </a:solidFill>
                <a:latin typeface="Kristen ITC" pitchFamily="66" charset="0"/>
                <a:ea typeface="Malgun Gothic" pitchFamily="34" charset="-127"/>
                <a:cs typeface="Kalinga" pitchFamily="34" charset="0"/>
              </a:rPr>
              <a:t> è </a:t>
            </a:r>
            <a:r>
              <a:rPr lang="it-IT" sz="4800" b="1" dirty="0" smtClean="0">
                <a:solidFill>
                  <a:srgbClr val="FF0000"/>
                </a:solidFill>
                <a:latin typeface="Kristen ITC" pitchFamily="66" charset="0"/>
                <a:ea typeface="Malgun Gothic" pitchFamily="34" charset="-127"/>
                <a:cs typeface="Kalinga" pitchFamily="34" charset="0"/>
              </a:rPr>
              <a:t>sgradito</a:t>
            </a:r>
            <a:r>
              <a:rPr lang="it-IT" sz="4800" b="1" dirty="0" smtClean="0">
                <a:solidFill>
                  <a:schemeClr val="tx2">
                    <a:lumMod val="75000"/>
                  </a:schemeClr>
                </a:solidFill>
                <a:latin typeface="Kristen ITC" pitchFamily="66" charset="0"/>
                <a:ea typeface="Malgun Gothic" pitchFamily="34" charset="-127"/>
                <a:cs typeface="Kalinga" pitchFamily="34" charset="0"/>
              </a:rPr>
              <a:t> ai più?</a:t>
            </a:r>
            <a:endParaRPr lang="it-IT" sz="4800" b="1" dirty="0">
              <a:solidFill>
                <a:schemeClr val="tx2">
                  <a:lumMod val="75000"/>
                </a:schemeClr>
              </a:solidFill>
              <a:latin typeface="Kristen ITC" pitchFamily="66" charset="0"/>
              <a:ea typeface="Malgun Gothic" pitchFamily="34" charset="-127"/>
              <a:cs typeface="Kalinga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FFFF00"/>
                </a:solidFill>
                <a:latin typeface="Kristen ITC" pitchFamily="66" charset="0"/>
              </a:rPr>
              <a:t>Seneca «De Vita Beata»</a:t>
            </a:r>
            <a:endParaRPr lang="it-IT" sz="2800" b="1" dirty="0">
              <a:solidFill>
                <a:srgbClr val="FFFF00"/>
              </a:solidFill>
              <a:latin typeface="Kristen ITC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95273"/>
            <a:ext cx="9144000" cy="5418103"/>
          </a:xfrm>
          <a:blipFill>
            <a:blip r:embed="rId4" cstate="print"/>
            <a:tile tx="0" ty="0" sx="100000" sy="100000" flip="none" algn="tl"/>
          </a:blipFill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on c'è cosa peggiore del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conformarsi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all'opinione pubblica, pensando che sia meglio ciò che è accettato da un consenso più ampio.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Poiché non ci mancano gli esempi, si finisce per vivere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 secondo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ragione ma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imitando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gli altri.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Nessuno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sbaglia soltanto per sé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ma diventa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motivo di errore per gli altri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E' pericoloso, infatti appoggiarsi a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 ci precede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dal momento che ciascuno preferisce accodarsi, piuttosto che esprimere un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parere proprio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Solo stando alla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larga dalla maggioranza</a:t>
            </a:r>
            <a:r>
              <a:rPr lang="it-IT" sz="1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potremo salvarci. 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</a:t>
            </a:r>
            <a:r>
              <a:rPr lang="it-IT" sz="1800" b="1" u="sng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cose migliori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sono sgradite ai più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La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folla</a:t>
            </a:r>
            <a:r>
              <a:rPr lang="it-IT" sz="1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 è la maggiore conferma.</a:t>
            </a:r>
          </a:p>
          <a:p>
            <a:pPr marL="0" indent="0" algn="just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 credo alle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apparenze</a:t>
            </a:r>
            <a:r>
              <a:rPr lang="it-IT" sz="1800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Ho uno strumento migliore degli occhi, più affidabile e che mi consente di distinguere il vero dal falso: </a:t>
            </a:r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bene dell'animo deve trovarlo l'animo</a:t>
            </a:r>
            <a:endParaRPr lang="it-IT" sz="1800" b="1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magine 3" descr="seneca-chiedimi_se_sono_felice_nuova_acropoli_129465479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215338" y="-27384"/>
            <a:ext cx="928662" cy="1288694"/>
          </a:xfrm>
          <a:prstGeom prst="rect">
            <a:avLst/>
          </a:prstGeom>
        </p:spPr>
      </p:pic>
      <p:pic>
        <p:nvPicPr>
          <p:cNvPr id="5" name="Immagine 4" descr="BustSeneca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10298"/>
            <a:ext cx="1071538" cy="11689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942477" y="332656"/>
            <a:ext cx="33137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</a:rPr>
              <a:t>Le cose migliori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818921" y="1412776"/>
            <a:ext cx="7560840" cy="46228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it-IT" sz="3200" b="1" dirty="0">
                <a:solidFill>
                  <a:srgbClr val="FF0000"/>
                </a:solidFill>
              </a:rPr>
              <a:t>Filippesi 1:9-11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it-IT" sz="3200" b="1" dirty="0">
                <a:solidFill>
                  <a:prstClr val="black"/>
                </a:solidFill>
              </a:rPr>
              <a:t>«E la mia </a:t>
            </a:r>
            <a:r>
              <a:rPr lang="it-IT" sz="3200" b="1" dirty="0">
                <a:solidFill>
                  <a:srgbClr val="006600"/>
                </a:solidFill>
              </a:rPr>
              <a:t>preghiera</a:t>
            </a:r>
            <a:r>
              <a:rPr lang="it-IT" sz="3200" b="1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</a:rPr>
              <a:t>è che il vostro </a:t>
            </a:r>
            <a:r>
              <a:rPr lang="it-IT" sz="3200" b="1" dirty="0">
                <a:solidFill>
                  <a:srgbClr val="006600"/>
                </a:solidFill>
              </a:rPr>
              <a:t>amore</a:t>
            </a:r>
            <a:r>
              <a:rPr lang="it-IT" sz="3200" b="1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</a:rPr>
              <a:t>sempre più </a:t>
            </a:r>
            <a:r>
              <a:rPr lang="it-IT" sz="3200" b="1" dirty="0">
                <a:solidFill>
                  <a:srgbClr val="006600"/>
                </a:solidFill>
              </a:rPr>
              <a:t>abbondi</a:t>
            </a:r>
            <a:r>
              <a:rPr lang="it-IT" sz="3200" b="1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</a:rPr>
              <a:t>in</a:t>
            </a:r>
            <a:r>
              <a:rPr lang="it-IT" sz="3200" b="1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it-IT" sz="3200" b="1" dirty="0">
                <a:solidFill>
                  <a:srgbClr val="006600"/>
                </a:solidFill>
              </a:rPr>
              <a:t>conoscenza</a:t>
            </a:r>
            <a:r>
              <a:rPr lang="it-IT" sz="3200" b="1" dirty="0">
                <a:solidFill>
                  <a:srgbClr val="1F497D">
                    <a:lumMod val="75000"/>
                  </a:srgbClr>
                </a:solidFill>
              </a:rPr>
              <a:t> </a:t>
            </a:r>
            <a:r>
              <a:rPr lang="it-IT" sz="3200" b="1" dirty="0">
                <a:solidFill>
                  <a:prstClr val="black"/>
                </a:solidFill>
              </a:rPr>
              <a:t>e in ogni </a:t>
            </a:r>
            <a:r>
              <a:rPr lang="it-IT" sz="3200" b="1" dirty="0">
                <a:solidFill>
                  <a:srgbClr val="006600"/>
                </a:solidFill>
              </a:rPr>
              <a:t>discernimento</a:t>
            </a:r>
            <a:r>
              <a:rPr lang="it-IT" sz="3200" b="1" dirty="0">
                <a:solidFill>
                  <a:prstClr val="black"/>
                </a:solidFill>
              </a:rPr>
              <a:t>, onde possiate distinguere fra il bene ed il male, affinché siate </a:t>
            </a:r>
            <a:r>
              <a:rPr lang="it-IT" sz="3200" b="1" dirty="0">
                <a:solidFill>
                  <a:srgbClr val="006600"/>
                </a:solidFill>
              </a:rPr>
              <a:t>sinceri</a:t>
            </a:r>
            <a:r>
              <a:rPr lang="it-IT" sz="3200" b="1" dirty="0">
                <a:solidFill>
                  <a:prstClr val="black"/>
                </a:solidFill>
              </a:rPr>
              <a:t> e </a:t>
            </a:r>
            <a:r>
              <a:rPr lang="it-IT" sz="3200" b="1" dirty="0">
                <a:solidFill>
                  <a:srgbClr val="006600"/>
                </a:solidFill>
              </a:rPr>
              <a:t>irreprensibili</a:t>
            </a:r>
            <a:r>
              <a:rPr lang="it-IT" sz="3200" b="1" dirty="0">
                <a:solidFill>
                  <a:prstClr val="black"/>
                </a:solidFill>
              </a:rPr>
              <a:t> per il giorno di Cristo, </a:t>
            </a:r>
            <a:r>
              <a:rPr lang="it-IT" sz="3200" b="1" dirty="0">
                <a:solidFill>
                  <a:srgbClr val="006600"/>
                </a:solidFill>
              </a:rPr>
              <a:t>ripieni di frutti di giustizia </a:t>
            </a:r>
            <a:r>
              <a:rPr lang="it-IT" sz="3200" b="1" dirty="0">
                <a:solidFill>
                  <a:prstClr val="black"/>
                </a:solidFill>
              </a:rPr>
              <a:t>che si hanno per mezzo di Gesù Cristo, a gloria e lode a Dio»</a:t>
            </a:r>
            <a:endParaRPr lang="it-IT" sz="32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1080120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</a:rPr>
              <a:t>La preghiera è che l’amore abbondi…</a:t>
            </a:r>
            <a:endParaRPr lang="it-IT" sz="32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251520" y="1916832"/>
            <a:ext cx="8640960" cy="4327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</a:rPr>
              <a:t>Filippesi 1:9</a:t>
            </a:r>
            <a:r>
              <a:rPr lang="it-IT" sz="3200" dirty="0">
                <a:solidFill>
                  <a:srgbClr val="FF0000"/>
                </a:solidFill>
              </a:rPr>
              <a:t> </a:t>
            </a:r>
            <a:r>
              <a:rPr lang="it-IT" sz="3200" dirty="0">
                <a:solidFill>
                  <a:srgbClr val="0000FF"/>
                </a:solidFill>
              </a:rPr>
              <a:t>- «</a:t>
            </a:r>
            <a:r>
              <a:rPr lang="it-IT" sz="3200" b="1" dirty="0">
                <a:solidFill>
                  <a:srgbClr val="0000FF"/>
                </a:solidFill>
              </a:rPr>
              <a:t>Il vostro </a:t>
            </a:r>
            <a:r>
              <a:rPr lang="it-IT" sz="3200" b="1" dirty="0">
                <a:solidFill>
                  <a:srgbClr val="006600"/>
                </a:solidFill>
              </a:rPr>
              <a:t>amore abbond</a:t>
            </a:r>
            <a:r>
              <a:rPr lang="it-IT" sz="3200" b="1" dirty="0">
                <a:solidFill>
                  <a:srgbClr val="0000FF"/>
                </a:solidFill>
              </a:rPr>
              <a:t>i in conoscenza e </a:t>
            </a:r>
            <a:r>
              <a:rPr lang="it-IT" sz="3200" b="1" dirty="0" smtClean="0">
                <a:solidFill>
                  <a:srgbClr val="0000FF"/>
                </a:solidFill>
              </a:rPr>
              <a:t>discernimento, sincerità, limpidezza, irreprensibilità, per essere ripieni di frutti di giustizia».</a:t>
            </a:r>
            <a:endParaRPr lang="it-IT" sz="3200" dirty="0">
              <a:solidFill>
                <a:srgbClr val="0000FF"/>
              </a:solidFill>
            </a:endParaRPr>
          </a:p>
          <a:p>
            <a:pPr lvl="0">
              <a:lnSpc>
                <a:spcPct val="115000"/>
              </a:lnSpc>
            </a:pPr>
            <a:endParaRPr lang="it-IT" sz="3200" b="1" dirty="0">
              <a:solidFill>
                <a:prstClr val="black"/>
              </a:solidFill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it-IT" sz="3200" b="1" dirty="0">
                <a:solidFill>
                  <a:srgbClr val="FF0000"/>
                </a:solidFill>
                <a:ea typeface="Calibri"/>
                <a:cs typeface="Times New Roman"/>
              </a:rPr>
              <a:t>Colossesi </a:t>
            </a:r>
            <a:r>
              <a:rPr lang="it-IT" sz="3200" b="1" dirty="0" smtClean="0">
                <a:solidFill>
                  <a:srgbClr val="FF0000"/>
                </a:solidFill>
                <a:ea typeface="Calibri"/>
                <a:cs typeface="Times New Roman"/>
              </a:rPr>
              <a:t>3:14 - </a:t>
            </a:r>
            <a:r>
              <a:rPr lang="it-IT" sz="3200" b="1" dirty="0" smtClean="0">
                <a:solidFill>
                  <a:srgbClr val="0000FF"/>
                </a:solidFill>
                <a:ea typeface="Calibri"/>
                <a:cs typeface="Times New Roman"/>
              </a:rPr>
              <a:t>«</a:t>
            </a:r>
            <a:r>
              <a:rPr lang="it-IT" sz="3200" b="1" dirty="0">
                <a:solidFill>
                  <a:srgbClr val="0000FF"/>
                </a:solidFill>
                <a:ea typeface="Calibri"/>
                <a:cs typeface="Times New Roman"/>
              </a:rPr>
              <a:t>Al di sopra di tutte queste cose </a:t>
            </a:r>
            <a:r>
              <a:rPr lang="it-IT" sz="3200" b="1" dirty="0">
                <a:solidFill>
                  <a:srgbClr val="006600"/>
                </a:solidFill>
                <a:ea typeface="Calibri"/>
                <a:cs typeface="Times New Roman"/>
              </a:rPr>
              <a:t>rivestitevi dell’amore </a:t>
            </a:r>
            <a:r>
              <a:rPr lang="it-IT" sz="3200" b="1" dirty="0">
                <a:solidFill>
                  <a:srgbClr val="0000FF"/>
                </a:solidFill>
                <a:ea typeface="Calibri"/>
                <a:cs typeface="Times New Roman"/>
              </a:rPr>
              <a:t>che è il vincolo della perfezione»</a:t>
            </a:r>
            <a:endParaRPr lang="it-IT" sz="1600" b="1" dirty="0">
              <a:solidFill>
                <a:srgbClr val="0000FF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205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78098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</a:rPr>
              <a:t>…In conoscenza</a:t>
            </a:r>
            <a:endParaRPr lang="it-IT" sz="32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251520" y="908720"/>
            <a:ext cx="4392488" cy="5616624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it-IT" sz="2400" b="1" dirty="0" smtClean="0">
                <a:solidFill>
                  <a:srgbClr val="0000FF"/>
                </a:solidFill>
                <a:latin typeface="+mj-lt"/>
                <a:cs typeface="Consolas" pitchFamily="49" charset="0"/>
              </a:rPr>
              <a:t>2 Pietro 2:1-3</a:t>
            </a:r>
            <a:endParaRPr lang="it-IT" sz="2400" b="1" dirty="0" smtClean="0">
              <a:latin typeface="+mj-lt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it-IT" sz="2400" b="1" dirty="0" smtClean="0">
                <a:latin typeface="+mj-lt"/>
              </a:rPr>
              <a:t>Ma sorsero anche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falsi profeti </a:t>
            </a:r>
            <a:r>
              <a:rPr lang="it-IT" sz="2400" b="1" dirty="0" smtClean="0">
                <a:latin typeface="+mj-lt"/>
              </a:rPr>
              <a:t>fra il popolo, come ci saranno anche fra voi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falsi dottori </a:t>
            </a:r>
            <a:r>
              <a:rPr lang="it-IT" sz="2400" b="1" dirty="0" smtClean="0">
                <a:latin typeface="+mj-lt"/>
              </a:rPr>
              <a:t>che introdurranno di soppiatto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eresie di perdizione</a:t>
            </a:r>
            <a:r>
              <a:rPr lang="it-IT" sz="2400" b="1" dirty="0" smtClean="0">
                <a:latin typeface="+mj-lt"/>
              </a:rPr>
              <a:t>, e rinnegando il Signore che li ha riscattati, si trarranno addosso subita rovina. E molti seguiranno le loro lascivie; e a cagione loro la via della verità sarà diffamata. Nella loro cupidigia vi sfrutteranno con </a:t>
            </a:r>
            <a:r>
              <a:rPr lang="it-IT" sz="2400" b="1" dirty="0" smtClean="0">
                <a:solidFill>
                  <a:srgbClr val="FF0000"/>
                </a:solidFill>
                <a:latin typeface="+mj-lt"/>
              </a:rPr>
              <a:t>parole finte</a:t>
            </a:r>
            <a:r>
              <a:rPr lang="it-IT" sz="2400" b="1" dirty="0" smtClean="0">
                <a:latin typeface="+mj-lt"/>
              </a:rPr>
              <a:t>; il loro giudizio già da tempo è all’opera, e la loro rovina non sonnecchia.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88024" y="908720"/>
            <a:ext cx="4107876" cy="5544616"/>
          </a:xfrm>
        </p:spPr>
        <p:txBody>
          <a:bodyPr>
            <a:noAutofit/>
          </a:bodyPr>
          <a:lstStyle/>
          <a:p>
            <a:pPr marL="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it-IT" sz="2400" b="1" dirty="0">
                <a:solidFill>
                  <a:srgbClr val="0000FF"/>
                </a:solidFill>
                <a:cs typeface="Consolas" pitchFamily="49" charset="0"/>
              </a:rPr>
              <a:t>2</a:t>
            </a:r>
            <a:r>
              <a:rPr lang="it-IT" sz="2400" b="1" dirty="0" smtClean="0">
                <a:solidFill>
                  <a:srgbClr val="0000FF"/>
                </a:solidFill>
                <a:cs typeface="Consolas" pitchFamily="49" charset="0"/>
              </a:rPr>
              <a:t> </a:t>
            </a:r>
            <a:r>
              <a:rPr lang="it-IT" sz="2400" b="1" dirty="0">
                <a:solidFill>
                  <a:srgbClr val="0000FF"/>
                </a:solidFill>
                <a:cs typeface="Consolas" pitchFamily="49" charset="0"/>
              </a:rPr>
              <a:t>Pietro </a:t>
            </a:r>
            <a:r>
              <a:rPr lang="it-IT" sz="2400" b="1" dirty="0" smtClean="0">
                <a:solidFill>
                  <a:srgbClr val="0000FF"/>
                </a:solidFill>
                <a:cs typeface="Consolas" pitchFamily="49" charset="0"/>
              </a:rPr>
              <a:t>3:17-19</a:t>
            </a:r>
            <a:endParaRPr lang="it-IT" sz="2400" b="1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it-IT" b="1" dirty="0" smtClean="0"/>
              <a:t>Voi dunque, diletti, sapendo queste cose innanzi, </a:t>
            </a:r>
            <a:r>
              <a:rPr lang="it-IT" b="1" dirty="0" smtClean="0">
                <a:solidFill>
                  <a:srgbClr val="006600"/>
                </a:solidFill>
              </a:rPr>
              <a:t>state in guardia</a:t>
            </a:r>
            <a:r>
              <a:rPr lang="it-IT" b="1" dirty="0" smtClean="0"/>
              <a:t>, che talora, trascinati anche voi dall’errore degli scellerati, non </a:t>
            </a:r>
            <a:r>
              <a:rPr lang="it-IT" b="1" dirty="0" err="1" smtClean="0"/>
              <a:t>iscadiate</a:t>
            </a:r>
            <a:r>
              <a:rPr lang="it-IT" b="1" dirty="0" smtClean="0"/>
              <a:t> dalla vostra </a:t>
            </a:r>
            <a:r>
              <a:rPr lang="it-IT" b="1" dirty="0" smtClean="0">
                <a:solidFill>
                  <a:srgbClr val="006600"/>
                </a:solidFill>
              </a:rPr>
              <a:t>fermezza</a:t>
            </a:r>
            <a:r>
              <a:rPr lang="it-IT" b="1" dirty="0" smtClean="0"/>
              <a:t>; ma </a:t>
            </a:r>
            <a:r>
              <a:rPr lang="it-IT" b="1" dirty="0" smtClean="0">
                <a:solidFill>
                  <a:srgbClr val="006600"/>
                </a:solidFill>
              </a:rPr>
              <a:t>crescete </a:t>
            </a:r>
            <a:r>
              <a:rPr lang="it-IT" b="1" dirty="0" smtClean="0"/>
              <a:t>nella </a:t>
            </a:r>
            <a:r>
              <a:rPr lang="it-IT" b="1" dirty="0" smtClean="0">
                <a:solidFill>
                  <a:srgbClr val="006600"/>
                </a:solidFill>
              </a:rPr>
              <a:t>grazia </a:t>
            </a:r>
            <a:r>
              <a:rPr lang="it-IT" b="1" dirty="0" smtClean="0"/>
              <a:t>e nella </a:t>
            </a:r>
            <a:r>
              <a:rPr lang="it-IT" b="1" dirty="0" smtClean="0">
                <a:solidFill>
                  <a:srgbClr val="006600"/>
                </a:solidFill>
              </a:rPr>
              <a:t>conoscenza</a:t>
            </a:r>
            <a:r>
              <a:rPr lang="it-IT" b="1" dirty="0" smtClean="0"/>
              <a:t> del nostro Signore e Salvatore Gesù Cristo. A lui sia la gloria, ora e in sempiterno.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7744" y="130622"/>
            <a:ext cx="5184576" cy="778098"/>
          </a:xfrm>
        </p:spPr>
        <p:txBody>
          <a:bodyPr>
            <a:normAutofit/>
          </a:bodyPr>
          <a:lstStyle/>
          <a:p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</a:rPr>
              <a:t>…In ogni discernimento</a:t>
            </a:r>
            <a:endParaRPr lang="it-IT" sz="3200" b="1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half" idx="2"/>
          </p:nvPr>
        </p:nvSpPr>
        <p:spPr>
          <a:xfrm>
            <a:off x="107504" y="1052736"/>
            <a:ext cx="4392488" cy="5328592"/>
          </a:xfrm>
        </p:spPr>
        <p:txBody>
          <a:bodyPr>
            <a:noAutofit/>
          </a:bodyPr>
          <a:lstStyle/>
          <a:p>
            <a:pPr algn="r">
              <a:buNone/>
            </a:pPr>
            <a:r>
              <a:rPr lang="it-IT" sz="2500" b="1" dirty="0">
                <a:solidFill>
                  <a:srgbClr val="0000FF"/>
                </a:solidFill>
                <a:cs typeface="Consolas" pitchFamily="49" charset="0"/>
              </a:rPr>
              <a:t>Proverbi </a:t>
            </a:r>
            <a:r>
              <a:rPr lang="it-IT" sz="2500" b="1" dirty="0" smtClean="0">
                <a:solidFill>
                  <a:srgbClr val="0000FF"/>
                </a:solidFill>
                <a:cs typeface="Consolas" pitchFamily="49" charset="0"/>
              </a:rPr>
              <a:t>4:1-6</a:t>
            </a:r>
            <a:endParaRPr lang="it-IT" sz="2500" b="1" dirty="0" smtClean="0">
              <a:solidFill>
                <a:srgbClr val="0000FF"/>
              </a:solidFill>
            </a:endParaRPr>
          </a:p>
          <a:p>
            <a:pPr algn="r">
              <a:buNone/>
            </a:pPr>
            <a:r>
              <a:rPr lang="it-IT" sz="2500" dirty="0" smtClean="0"/>
              <a:t>Figliuoli</a:t>
            </a:r>
            <a:r>
              <a:rPr lang="it-IT" sz="2500" b="1" dirty="0" smtClean="0"/>
              <a:t>, </a:t>
            </a:r>
            <a:r>
              <a:rPr lang="it-IT" sz="2500" b="1" dirty="0" smtClean="0">
                <a:solidFill>
                  <a:srgbClr val="00B050"/>
                </a:solidFill>
              </a:rPr>
              <a:t>ascoltate</a:t>
            </a:r>
            <a:r>
              <a:rPr lang="it-IT" sz="2500" b="1" dirty="0" smtClean="0"/>
              <a:t> </a:t>
            </a:r>
            <a:r>
              <a:rPr lang="it-IT" sz="2500" dirty="0" smtClean="0"/>
              <a:t>l’istruzione di un padre, e state </a:t>
            </a:r>
            <a:r>
              <a:rPr lang="it-IT" sz="2500" b="1" dirty="0" smtClean="0">
                <a:solidFill>
                  <a:srgbClr val="00B050"/>
                </a:solidFill>
              </a:rPr>
              <a:t>attenti</a:t>
            </a:r>
            <a:r>
              <a:rPr lang="it-IT" sz="2500" dirty="0" smtClean="0"/>
              <a:t> a imparare il </a:t>
            </a:r>
            <a:r>
              <a:rPr lang="it-IT" sz="2500" b="1" dirty="0" smtClean="0">
                <a:solidFill>
                  <a:srgbClr val="FF0000"/>
                </a:solidFill>
              </a:rPr>
              <a:t>discernimento</a:t>
            </a:r>
            <a:r>
              <a:rPr lang="it-IT" sz="2500" dirty="0" smtClean="0"/>
              <a:t>; perché io vi do una buona dottrina</a:t>
            </a:r>
            <a:r>
              <a:rPr lang="it-IT" sz="2500" b="1" dirty="0" smtClean="0"/>
              <a:t>; </a:t>
            </a:r>
            <a:r>
              <a:rPr lang="it-IT" sz="2500" b="1" dirty="0" smtClean="0">
                <a:solidFill>
                  <a:srgbClr val="00B050"/>
                </a:solidFill>
              </a:rPr>
              <a:t>non abbandonate </a:t>
            </a:r>
            <a:r>
              <a:rPr lang="it-IT" sz="2500" dirty="0" smtClean="0"/>
              <a:t>il mio insegnamento… Il tuo cuore </a:t>
            </a:r>
            <a:r>
              <a:rPr lang="it-IT" sz="2500" b="1" dirty="0" smtClean="0">
                <a:solidFill>
                  <a:srgbClr val="00B050"/>
                </a:solidFill>
              </a:rPr>
              <a:t>ritenga</a:t>
            </a:r>
            <a:r>
              <a:rPr lang="it-IT" sz="2500" dirty="0" smtClean="0"/>
              <a:t> le mie parole; </a:t>
            </a:r>
            <a:r>
              <a:rPr lang="it-IT" sz="2500" b="1" dirty="0" smtClean="0">
                <a:solidFill>
                  <a:srgbClr val="00B050"/>
                </a:solidFill>
              </a:rPr>
              <a:t>osserva</a:t>
            </a:r>
            <a:r>
              <a:rPr lang="it-IT" sz="2500" dirty="0" smtClean="0"/>
              <a:t> i miei comandamenti, e </a:t>
            </a:r>
            <a:r>
              <a:rPr lang="it-IT" sz="2500" b="1" dirty="0" smtClean="0">
                <a:solidFill>
                  <a:srgbClr val="00B050"/>
                </a:solidFill>
              </a:rPr>
              <a:t>vivrai</a:t>
            </a:r>
            <a:r>
              <a:rPr lang="it-IT" sz="2500" dirty="0" smtClean="0"/>
              <a:t>… non abbandonare la sapienza, ed essa ti </a:t>
            </a:r>
            <a:r>
              <a:rPr lang="it-IT" sz="2500" b="1" dirty="0" smtClean="0">
                <a:solidFill>
                  <a:srgbClr val="00B050"/>
                </a:solidFill>
              </a:rPr>
              <a:t>custodirà</a:t>
            </a:r>
            <a:r>
              <a:rPr lang="it-IT" sz="2500" dirty="0" smtClean="0"/>
              <a:t>; amala, ed essa ti </a:t>
            </a:r>
            <a:r>
              <a:rPr lang="it-IT" sz="2500" b="1" dirty="0" smtClean="0">
                <a:solidFill>
                  <a:srgbClr val="00B050"/>
                </a:solidFill>
              </a:rPr>
              <a:t>proteggerà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quarter" idx="4"/>
          </p:nvPr>
        </p:nvSpPr>
        <p:spPr>
          <a:xfrm>
            <a:off x="4860032" y="1052736"/>
            <a:ext cx="3600400" cy="399042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it-IT" b="1" dirty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Ebrei </a:t>
            </a:r>
            <a:r>
              <a:rPr lang="it-IT" b="1" dirty="0" smtClean="0">
                <a:solidFill>
                  <a:srgbClr val="0000FF"/>
                </a:solidFill>
                <a:latin typeface="Consolas" pitchFamily="49" charset="0"/>
                <a:cs typeface="Consolas" pitchFamily="49" charset="0"/>
              </a:rPr>
              <a:t>5:14</a:t>
            </a:r>
            <a:endParaRPr lang="it-IT" b="1" dirty="0" smtClean="0">
              <a:solidFill>
                <a:srgbClr val="0000FF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-IT" dirty="0" smtClean="0"/>
              <a:t>Il cibo sodo è per uomini fatti; per quelli, cioè, che per via dell’uso hanno i sensi esercitati a </a:t>
            </a:r>
            <a:r>
              <a:rPr lang="it-IT" b="1" dirty="0" smtClean="0">
                <a:solidFill>
                  <a:srgbClr val="00B050"/>
                </a:solidFill>
              </a:rPr>
              <a:t>discernere</a:t>
            </a:r>
            <a:r>
              <a:rPr lang="it-IT" dirty="0" smtClean="0"/>
              <a:t> il bene e il male.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6874" y="4365104"/>
            <a:ext cx="8229600" cy="21980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it-IT" sz="3200" dirty="0" smtClean="0">
                <a:latin typeface="+mn-lt"/>
              </a:rPr>
              <a:t>Le cose migliori sono tutte quelle </a:t>
            </a:r>
            <a:r>
              <a:rPr lang="it-IT" sz="3200" b="1" dirty="0" smtClean="0">
                <a:solidFill>
                  <a:srgbClr val="006600"/>
                </a:solidFill>
                <a:latin typeface="+mn-lt"/>
              </a:rPr>
              <a:t>virtù </a:t>
            </a:r>
            <a:r>
              <a:rPr lang="it-IT" sz="3200" dirty="0" smtClean="0">
                <a:latin typeface="+mn-lt"/>
              </a:rPr>
              <a:t>che rendono un credente completo: </a:t>
            </a:r>
            <a:r>
              <a:rPr lang="it-IT" sz="3200" b="1" dirty="0" smtClean="0">
                <a:solidFill>
                  <a:srgbClr val="006600"/>
                </a:solidFill>
                <a:latin typeface="+mn-lt"/>
              </a:rPr>
              <a:t>amore, bontà, grazia, verità</a:t>
            </a:r>
            <a:endParaRPr lang="it-IT" sz="3200" b="1" dirty="0">
              <a:solidFill>
                <a:srgbClr val="006600"/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64062" y="548680"/>
            <a:ext cx="6675225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it-IT" sz="3200" b="1" dirty="0" smtClean="0">
                <a:solidFill>
                  <a:srgbClr val="FF0000"/>
                </a:solidFill>
                <a:latin typeface="Kristen ITC" pitchFamily="66" charset="0"/>
                <a:ea typeface="Calibri"/>
                <a:cs typeface="Times New Roman"/>
              </a:rPr>
              <a:t>…Per apprezzare </a:t>
            </a:r>
            <a:r>
              <a:rPr lang="it-IT" sz="3200" b="1" dirty="0">
                <a:solidFill>
                  <a:srgbClr val="FF0000"/>
                </a:solidFill>
                <a:latin typeface="Kristen ITC" pitchFamily="66" charset="0"/>
                <a:ea typeface="Calibri"/>
                <a:cs typeface="Times New Roman"/>
              </a:rPr>
              <a:t>le cose migliori</a:t>
            </a:r>
          </a:p>
        </p:txBody>
      </p:sp>
      <p:sp>
        <p:nvSpPr>
          <p:cNvPr id="4" name="Rettangolo 3"/>
          <p:cNvSpPr/>
          <p:nvPr/>
        </p:nvSpPr>
        <p:spPr>
          <a:xfrm>
            <a:off x="742326" y="2059394"/>
            <a:ext cx="771869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>
                <a:solidFill>
                  <a:srgbClr val="FF0000"/>
                </a:solidFill>
                <a:ea typeface="+mj-ea"/>
                <a:cs typeface="+mj-cs"/>
              </a:rPr>
              <a:t>Filippesi 1:10 </a:t>
            </a:r>
            <a:r>
              <a:rPr lang="it-IT" sz="3200" dirty="0">
                <a:solidFill>
                  <a:prstClr val="black"/>
                </a:solidFill>
                <a:ea typeface="+mj-ea"/>
                <a:cs typeface="+mj-cs"/>
              </a:rPr>
              <a:t>- </a:t>
            </a:r>
            <a:r>
              <a:rPr lang="it-IT" sz="3200" b="1" dirty="0">
                <a:solidFill>
                  <a:srgbClr val="0000FF"/>
                </a:solidFill>
                <a:ea typeface="+mj-ea"/>
                <a:cs typeface="+mj-cs"/>
              </a:rPr>
              <a:t>«Apprezzare le </a:t>
            </a:r>
            <a:r>
              <a:rPr lang="it-IT" sz="3200" b="1" dirty="0">
                <a:solidFill>
                  <a:srgbClr val="006600"/>
                </a:solidFill>
                <a:ea typeface="+mj-ea"/>
                <a:cs typeface="+mj-cs"/>
              </a:rPr>
              <a:t>cose migliori</a:t>
            </a:r>
            <a:r>
              <a:rPr lang="it-IT" sz="3200" b="1" dirty="0" smtClean="0">
                <a:solidFill>
                  <a:srgbClr val="0000FF"/>
                </a:solidFill>
                <a:ea typeface="+mj-ea"/>
                <a:cs typeface="+mj-cs"/>
              </a:rPr>
              <a:t>»</a:t>
            </a:r>
          </a:p>
          <a:p>
            <a:r>
              <a:rPr lang="it-IT" sz="3200" b="1" dirty="0">
                <a:solidFill>
                  <a:srgbClr val="0000FF"/>
                </a:solidFill>
                <a:ea typeface="+mj-ea"/>
                <a:cs typeface="+mj-cs"/>
              </a:rPr>
              <a:t/>
            </a:r>
            <a:br>
              <a:rPr lang="it-IT" sz="3200" b="1" dirty="0">
                <a:solidFill>
                  <a:srgbClr val="0000FF"/>
                </a:solidFill>
                <a:ea typeface="+mj-ea"/>
                <a:cs typeface="+mj-cs"/>
              </a:rPr>
            </a:br>
            <a:r>
              <a:rPr lang="it-IT" sz="3200" b="1" dirty="0">
                <a:solidFill>
                  <a:srgbClr val="FF0000"/>
                </a:solidFill>
                <a:ea typeface="+mj-ea"/>
                <a:cs typeface="+mj-cs"/>
              </a:rPr>
              <a:t>Isaia 11:3</a:t>
            </a:r>
            <a:r>
              <a:rPr lang="it-IT" sz="3200" dirty="0">
                <a:solidFill>
                  <a:srgbClr val="FF0000"/>
                </a:solidFill>
                <a:ea typeface="+mj-ea"/>
                <a:cs typeface="+mj-cs"/>
              </a:rPr>
              <a:t> </a:t>
            </a:r>
            <a:r>
              <a:rPr lang="it-IT" sz="3200" dirty="0">
                <a:solidFill>
                  <a:prstClr val="black"/>
                </a:solidFill>
                <a:ea typeface="+mj-ea"/>
                <a:cs typeface="+mj-cs"/>
              </a:rPr>
              <a:t>- </a:t>
            </a:r>
            <a:r>
              <a:rPr lang="it-IT" sz="3200" b="1" dirty="0">
                <a:solidFill>
                  <a:srgbClr val="0000FF"/>
                </a:solidFill>
                <a:ea typeface="+mj-ea"/>
                <a:cs typeface="+mj-cs"/>
              </a:rPr>
              <a:t>«Non giudicherà</a:t>
            </a:r>
            <a:r>
              <a:rPr lang="it-IT" sz="3200" b="1" dirty="0">
                <a:ea typeface="+mj-ea"/>
                <a:cs typeface="+mj-cs"/>
              </a:rPr>
              <a:t> </a:t>
            </a:r>
            <a:r>
              <a:rPr lang="it-IT" sz="3200" b="1" dirty="0" smtClean="0">
                <a:solidFill>
                  <a:srgbClr val="0000FF"/>
                </a:solidFill>
                <a:ea typeface="+mj-ea"/>
                <a:cs typeface="+mj-cs"/>
              </a:rPr>
              <a:t>dall’</a:t>
            </a:r>
            <a:r>
              <a:rPr lang="it-IT" sz="3200" b="1" dirty="0" smtClean="0">
                <a:solidFill>
                  <a:srgbClr val="006600"/>
                </a:solidFill>
                <a:ea typeface="+mj-ea"/>
                <a:cs typeface="+mj-cs"/>
              </a:rPr>
              <a:t>apparenza</a:t>
            </a:r>
            <a:r>
              <a:rPr lang="it-IT" sz="3200" b="1" dirty="0" smtClean="0">
                <a:ea typeface="+mj-ea"/>
                <a:cs typeface="+mj-cs"/>
              </a:rPr>
              <a:t> </a:t>
            </a:r>
            <a:r>
              <a:rPr lang="it-IT" sz="3200" b="1" dirty="0">
                <a:solidFill>
                  <a:srgbClr val="0000FF"/>
                </a:solidFill>
                <a:ea typeface="+mj-ea"/>
                <a:cs typeface="+mj-cs"/>
              </a:rPr>
              <a:t>e non darà sentenze stando al </a:t>
            </a:r>
            <a:r>
              <a:rPr lang="it-IT" sz="3200" b="1" dirty="0">
                <a:solidFill>
                  <a:srgbClr val="006600"/>
                </a:solidFill>
                <a:ea typeface="+mj-ea"/>
                <a:cs typeface="+mj-cs"/>
              </a:rPr>
              <a:t>sentito dire</a:t>
            </a:r>
            <a:r>
              <a:rPr lang="it-IT" sz="3200" b="1" dirty="0" smtClean="0">
                <a:solidFill>
                  <a:srgbClr val="0000FF"/>
                </a:solidFill>
                <a:ea typeface="+mj-ea"/>
                <a:cs typeface="+mj-cs"/>
              </a:rPr>
              <a:t>»</a:t>
            </a:r>
            <a:endParaRPr lang="it-IT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779</Words>
  <Application>Microsoft Office PowerPoint</Application>
  <PresentationFormat>Presentazione su schermo (4:3)</PresentationFormat>
  <Paragraphs>44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LE COSE MIGLIORI</vt:lpstr>
      <vt:lpstr>Perché ciò che è migliore è sgradito ai più?</vt:lpstr>
      <vt:lpstr>Seneca «De Vita Beata»</vt:lpstr>
      <vt:lpstr>Presentazione standard di PowerPoint</vt:lpstr>
      <vt:lpstr>La preghiera è che l’amore abbondi…</vt:lpstr>
      <vt:lpstr>…In conoscenza</vt:lpstr>
      <vt:lpstr>…In ogni discernimento</vt:lpstr>
      <vt:lpstr>Le cose migliori sono tutte quelle virtù che rendono un credente completo: amore, bontà, grazia, verità</vt:lpstr>
      <vt:lpstr>…Per essere ricolmi di frutti di giustizia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COSE MIGLIORI</dc:title>
  <dc:creator>Franco</dc:creator>
  <cp:lastModifiedBy>Francesco</cp:lastModifiedBy>
  <cp:revision>52</cp:revision>
  <dcterms:created xsi:type="dcterms:W3CDTF">2011-02-02T22:49:08Z</dcterms:created>
  <dcterms:modified xsi:type="dcterms:W3CDTF">2015-06-27T07:38:23Z</dcterms:modified>
</cp:coreProperties>
</file>