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3" r:id="rId3"/>
    <p:sldId id="256" r:id="rId4"/>
    <p:sldId id="260" r:id="rId5"/>
    <p:sldId id="258" r:id="rId6"/>
    <p:sldId id="261" r:id="rId7"/>
    <p:sldId id="259" r:id="rId8"/>
    <p:sldId id="262" r:id="rId9"/>
    <p:sldId id="257" r:id="rId10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FD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7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9FD8B-92A2-467B-A94F-91C75F0CE7A4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0CA1A-BB45-4AE7-8CA7-B932C5BDED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749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5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15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97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934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9"/>
            <a:ext cx="7429500" cy="1655762"/>
          </a:xfrm>
        </p:spPr>
        <p:txBody>
          <a:bodyPr/>
          <a:lstStyle>
            <a:lvl1pPr marL="0" indent="0" algn="ctr">
              <a:buNone/>
              <a:defRPr sz="2373"/>
            </a:lvl1pPr>
            <a:lvl2pPr marL="452184" indent="0" algn="ctr">
              <a:buNone/>
              <a:defRPr sz="1978"/>
            </a:lvl2pPr>
            <a:lvl3pPr marL="904369" indent="0" algn="ctr">
              <a:buNone/>
              <a:defRPr sz="1780"/>
            </a:lvl3pPr>
            <a:lvl4pPr marL="1356552" indent="0" algn="ctr">
              <a:buNone/>
              <a:defRPr sz="1582"/>
            </a:lvl4pPr>
            <a:lvl5pPr marL="1808737" indent="0" algn="ctr">
              <a:buNone/>
              <a:defRPr sz="1582"/>
            </a:lvl5pPr>
            <a:lvl6pPr marL="2260921" indent="0" algn="ctr">
              <a:buNone/>
              <a:defRPr sz="1582"/>
            </a:lvl6pPr>
            <a:lvl7pPr marL="2713106" indent="0" algn="ctr">
              <a:buNone/>
              <a:defRPr sz="1582"/>
            </a:lvl7pPr>
            <a:lvl8pPr marL="3165290" indent="0" algn="ctr">
              <a:buNone/>
              <a:defRPr sz="1582"/>
            </a:lvl8pPr>
            <a:lvl9pPr marL="3617475" indent="0" algn="ctr">
              <a:buNone/>
              <a:defRPr sz="1582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97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23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5934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6"/>
            <a:ext cx="8543925" cy="1500187"/>
          </a:xfrm>
        </p:spPr>
        <p:txBody>
          <a:bodyPr/>
          <a:lstStyle>
            <a:lvl1pPr marL="0" indent="0">
              <a:buNone/>
              <a:defRPr sz="2373">
                <a:solidFill>
                  <a:schemeClr val="tx1"/>
                </a:solidFill>
              </a:defRPr>
            </a:lvl1pPr>
            <a:lvl2pPr marL="452184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369" indent="0">
              <a:buNone/>
              <a:defRPr sz="1780">
                <a:solidFill>
                  <a:schemeClr val="tx1">
                    <a:tint val="75000"/>
                  </a:schemeClr>
                </a:solidFill>
              </a:defRPr>
            </a:lvl3pPr>
            <a:lvl4pPr marL="1356552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4pPr>
            <a:lvl5pPr marL="1808737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5pPr>
            <a:lvl6pPr marL="2260921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6pPr>
            <a:lvl7pPr marL="2713106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7pPr>
            <a:lvl8pPr marL="3165290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8pPr>
            <a:lvl9pPr marL="3617475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55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4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54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373" b="1"/>
            </a:lvl1pPr>
            <a:lvl2pPr marL="452184" indent="0">
              <a:buNone/>
              <a:defRPr sz="1978" b="1"/>
            </a:lvl2pPr>
            <a:lvl3pPr marL="904369" indent="0">
              <a:buNone/>
              <a:defRPr sz="1780" b="1"/>
            </a:lvl3pPr>
            <a:lvl4pPr marL="1356552" indent="0">
              <a:buNone/>
              <a:defRPr sz="1582" b="1"/>
            </a:lvl4pPr>
            <a:lvl5pPr marL="1808737" indent="0">
              <a:buNone/>
              <a:defRPr sz="1582" b="1"/>
            </a:lvl5pPr>
            <a:lvl6pPr marL="2260921" indent="0">
              <a:buNone/>
              <a:defRPr sz="1582" b="1"/>
            </a:lvl6pPr>
            <a:lvl7pPr marL="2713106" indent="0">
              <a:buNone/>
              <a:defRPr sz="1582" b="1"/>
            </a:lvl7pPr>
            <a:lvl8pPr marL="3165290" indent="0">
              <a:buNone/>
              <a:defRPr sz="1582" b="1"/>
            </a:lvl8pPr>
            <a:lvl9pPr marL="3617475" indent="0">
              <a:buNone/>
              <a:defRPr sz="1582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373" b="1"/>
            </a:lvl1pPr>
            <a:lvl2pPr marL="452184" indent="0">
              <a:buNone/>
              <a:defRPr sz="1978" b="1"/>
            </a:lvl2pPr>
            <a:lvl3pPr marL="904369" indent="0">
              <a:buNone/>
              <a:defRPr sz="1780" b="1"/>
            </a:lvl3pPr>
            <a:lvl4pPr marL="1356552" indent="0">
              <a:buNone/>
              <a:defRPr sz="1582" b="1"/>
            </a:lvl4pPr>
            <a:lvl5pPr marL="1808737" indent="0">
              <a:buNone/>
              <a:defRPr sz="1582" b="1"/>
            </a:lvl5pPr>
            <a:lvl6pPr marL="2260921" indent="0">
              <a:buNone/>
              <a:defRPr sz="1582" b="1"/>
            </a:lvl6pPr>
            <a:lvl7pPr marL="2713106" indent="0">
              <a:buNone/>
              <a:defRPr sz="1582" b="1"/>
            </a:lvl7pPr>
            <a:lvl8pPr marL="3165290" indent="0">
              <a:buNone/>
              <a:defRPr sz="1582" b="1"/>
            </a:lvl8pPr>
            <a:lvl9pPr marL="3617475" indent="0">
              <a:buNone/>
              <a:defRPr sz="1582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29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01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51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3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582"/>
            </a:lvl1pPr>
            <a:lvl2pPr marL="452184" indent="0">
              <a:buNone/>
              <a:defRPr sz="1384"/>
            </a:lvl2pPr>
            <a:lvl3pPr marL="904369" indent="0">
              <a:buNone/>
              <a:defRPr sz="1187"/>
            </a:lvl3pPr>
            <a:lvl4pPr marL="1356552" indent="0">
              <a:buNone/>
              <a:defRPr sz="989"/>
            </a:lvl4pPr>
            <a:lvl5pPr marL="1808737" indent="0">
              <a:buNone/>
              <a:defRPr sz="989"/>
            </a:lvl5pPr>
            <a:lvl6pPr marL="2260921" indent="0">
              <a:buNone/>
              <a:defRPr sz="989"/>
            </a:lvl6pPr>
            <a:lvl7pPr marL="2713106" indent="0">
              <a:buNone/>
              <a:defRPr sz="989"/>
            </a:lvl7pPr>
            <a:lvl8pPr marL="3165290" indent="0">
              <a:buNone/>
              <a:defRPr sz="989"/>
            </a:lvl8pPr>
            <a:lvl9pPr marL="3617475" indent="0">
              <a:buNone/>
              <a:defRPr sz="989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4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106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165"/>
            </a:lvl1pPr>
            <a:lvl2pPr marL="452184" indent="0">
              <a:buNone/>
              <a:defRPr sz="2770"/>
            </a:lvl2pPr>
            <a:lvl3pPr marL="904369" indent="0">
              <a:buNone/>
              <a:defRPr sz="2373"/>
            </a:lvl3pPr>
            <a:lvl4pPr marL="1356552" indent="0">
              <a:buNone/>
              <a:defRPr sz="1978"/>
            </a:lvl4pPr>
            <a:lvl5pPr marL="1808737" indent="0">
              <a:buNone/>
              <a:defRPr sz="1978"/>
            </a:lvl5pPr>
            <a:lvl6pPr marL="2260921" indent="0">
              <a:buNone/>
              <a:defRPr sz="1978"/>
            </a:lvl6pPr>
            <a:lvl7pPr marL="2713106" indent="0">
              <a:buNone/>
              <a:defRPr sz="1978"/>
            </a:lvl7pPr>
            <a:lvl8pPr marL="3165290" indent="0">
              <a:buNone/>
              <a:defRPr sz="1978"/>
            </a:lvl8pPr>
            <a:lvl9pPr marL="3617475" indent="0">
              <a:buNone/>
              <a:defRPr sz="1978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582"/>
            </a:lvl1pPr>
            <a:lvl2pPr marL="452184" indent="0">
              <a:buNone/>
              <a:defRPr sz="1384"/>
            </a:lvl2pPr>
            <a:lvl3pPr marL="904369" indent="0">
              <a:buNone/>
              <a:defRPr sz="1187"/>
            </a:lvl3pPr>
            <a:lvl4pPr marL="1356552" indent="0">
              <a:buNone/>
              <a:defRPr sz="989"/>
            </a:lvl4pPr>
            <a:lvl5pPr marL="1808737" indent="0">
              <a:buNone/>
              <a:defRPr sz="989"/>
            </a:lvl5pPr>
            <a:lvl6pPr marL="2260921" indent="0">
              <a:buNone/>
              <a:defRPr sz="989"/>
            </a:lvl6pPr>
            <a:lvl7pPr marL="2713106" indent="0">
              <a:buNone/>
              <a:defRPr sz="989"/>
            </a:lvl7pPr>
            <a:lvl8pPr marL="3165290" indent="0">
              <a:buNone/>
              <a:defRPr sz="989"/>
            </a:lvl8pPr>
            <a:lvl9pPr marL="3617475" indent="0">
              <a:buNone/>
              <a:defRPr sz="989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058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10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8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47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57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13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35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4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62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01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D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2114A-8B96-4814-B8B2-35E23CE78A4A}" type="datetimeFigureOut">
              <a:rPr lang="it-IT" smtClean="0"/>
              <a:t>23/03/2023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423F-F79E-4D85-A8B1-4F81FC364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70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6678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23/03/2023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9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04369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092" indent="-226092" algn="l" defTabSz="904369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276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2373" kern="1200">
          <a:solidFill>
            <a:schemeClr val="tx1"/>
          </a:solidFill>
          <a:latin typeface="+mn-lt"/>
          <a:ea typeface="+mn-ea"/>
          <a:cs typeface="+mn-cs"/>
        </a:defRPr>
      </a:lvl2pPr>
      <a:lvl3pPr marL="1130461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645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4pPr>
      <a:lvl5pPr marL="2034829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5pPr>
      <a:lvl6pPr marL="2487014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6pPr>
      <a:lvl7pPr marL="2939197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7pPr>
      <a:lvl8pPr marL="3391382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8pPr>
      <a:lvl9pPr marL="3843566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1pPr>
      <a:lvl2pPr marL="452184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2pPr>
      <a:lvl3pPr marL="904369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3pPr>
      <a:lvl4pPr marL="1356552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4pPr>
      <a:lvl5pPr marL="1808737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5pPr>
      <a:lvl6pPr marL="2260921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6pPr>
      <a:lvl7pPr marL="2713106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7pPr>
      <a:lvl8pPr marL="3165290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8pPr>
      <a:lvl9pPr marL="3617475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467843" y="6506372"/>
            <a:ext cx="383831" cy="314017"/>
          </a:xfrm>
        </p:spPr>
        <p:txBody>
          <a:bodyPr/>
          <a:lstStyle/>
          <a:p>
            <a:pPr algn="ctr" defTabSz="726678"/>
            <a:fld id="{D4355BF7-A82E-455A-93A5-37B2D85595E0}" type="slidenum">
              <a:rPr lang="it-IT" sz="1384" b="1">
                <a:solidFill>
                  <a:prstClr val="black"/>
                </a:solidFill>
                <a:latin typeface="Calibri" panose="020F0502020204030204"/>
              </a:rPr>
              <a:pPr algn="ctr" defTabSz="726678"/>
              <a:t>1</a:t>
            </a:fld>
            <a:endParaRPr lang="it-IT" sz="1384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188761" y="338921"/>
            <a:ext cx="3837436" cy="518604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57220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2770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695089" y="1097940"/>
            <a:ext cx="4413994" cy="518604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57220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770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2770" dirty="0">
                <a:solidFill>
                  <a:srgbClr val="FF0000"/>
                </a:solidFill>
                <a:latin typeface="Calibri" panose="020F0502020204030204" pitchFamily="34" charset="0"/>
              </a:rPr>
              <a:t>23 Marzo 2023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662825" y="2169769"/>
            <a:ext cx="6889305" cy="390491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2770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277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770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2770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277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277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770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277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770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it-IT" altLang="it-IT" sz="2770" dirty="0">
                <a:solidFill>
                  <a:srgbClr val="000000"/>
                </a:solidFill>
                <a:latin typeface="Calibri" panose="020F0502020204030204" pitchFamily="34" charset="0"/>
              </a:rPr>
              <a:t>l dono dello Spirito Santo…</a:t>
            </a:r>
            <a:endParaRPr kumimoji="0" lang="it-IT" sz="2770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2770" dirty="0">
                <a:solidFill>
                  <a:srgbClr val="FF0000"/>
                </a:solidFill>
                <a:latin typeface="Calibri" panose="020F0502020204030204" pitchFamily="34" charset="0"/>
              </a:rPr>
              <a:t>143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8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34874" y="1661039"/>
            <a:ext cx="5100051" cy="2566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72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dono dello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7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72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pirito </a:t>
            </a:r>
            <a:r>
              <a:rPr lang="it-IT" sz="7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72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</a:t>
            </a:r>
            <a:endParaRPr lang="it-IT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9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220200" y="6336145"/>
            <a:ext cx="404091" cy="3879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955343" y="847413"/>
            <a:ext cx="8101084" cy="464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rgbClr val="0000FF"/>
              </a:buClr>
              <a:buFont typeface="+mj-lt"/>
              <a:buAutoNum type="arabicParenR"/>
            </a:pPr>
            <a:r>
              <a:rPr lang="it-IT" sz="2400" dirty="0">
                <a:ea typeface="Calibri" panose="020F0502020204030204" pitchFamily="34" charset="0"/>
                <a:cs typeface="Times New Roman" panose="02020603050405020304" pitchFamily="18" charset="0"/>
              </a:rPr>
              <a:t>Il NT è stato completato in cerca mezzo secolo dopo che la Chiesa è stata stabilita. Durante questo </a:t>
            </a:r>
            <a:r>
              <a:rPr lang="it-IT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periodo, la Parola, annunziata prima da Gesù, è stata confermata, da quelli che lo avevano udito direttamente, e autenticata con prodigi e opere potenti di ogni genere e doni dello Spirito Santo (</a:t>
            </a:r>
            <a:r>
              <a:rPr lang="it-IT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Ebrei 2:1-4</a:t>
            </a:r>
            <a:r>
              <a:rPr lang="it-IT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it-IT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rgbClr val="0000FF"/>
              </a:buClr>
              <a:buFont typeface="+mj-lt"/>
              <a:buAutoNum type="arabicParenR"/>
            </a:pPr>
            <a:r>
              <a:rPr lang="it-IT" sz="24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Dopo un certo tempo, già cominciavano a circolare gli scritti apostolici che le Chiese dovevano scambiarsi, per ricevere, nero su bianco, le informazioni che venivano da Dio (</a:t>
            </a:r>
            <a:r>
              <a:rPr lang="it-IT" sz="2400" b="1" dirty="0" err="1">
                <a:solidFill>
                  <a:srgbClr val="FF0000"/>
                </a:solidFill>
              </a:rPr>
              <a:t>Colossesi</a:t>
            </a:r>
            <a:r>
              <a:rPr lang="it-IT" sz="2400" b="1" dirty="0">
                <a:solidFill>
                  <a:srgbClr val="FF0000"/>
                </a:solidFill>
              </a:rPr>
              <a:t> 4:16; 2 Pietro 3:1-2; 1 Giovanni 1:4</a:t>
            </a:r>
            <a:r>
              <a:rPr lang="it-IT" sz="2400" dirty="0"/>
              <a:t>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rgbClr val="0000FF"/>
              </a:buClr>
              <a:buFont typeface="+mj-lt"/>
              <a:buAutoNum type="arabicParenR"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50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6479" y="13648"/>
            <a:ext cx="9769522" cy="6930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PIANO DI DIO, SU QUESTO TEMA SI MANIFESTA IN QUESTO </a:t>
            </a:r>
            <a:r>
              <a:rPr lang="it-IT" sz="24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MODO</a:t>
            </a:r>
          </a:p>
          <a:p>
            <a:r>
              <a:rPr lang="it-IT" sz="1850" b="1" dirty="0">
                <a:solidFill>
                  <a:srgbClr val="0000FF"/>
                </a:solidFill>
              </a:rPr>
              <a:t>I mandati da Cristo </a:t>
            </a:r>
            <a:r>
              <a:rPr lang="it-IT" sz="1850" b="1" dirty="0" smtClean="0">
                <a:solidFill>
                  <a:srgbClr val="0000FF"/>
                </a:solidFill>
              </a:rPr>
              <a:t>(Apostoli</a:t>
            </a:r>
            <a:r>
              <a:rPr lang="it-IT" sz="1850" b="1" dirty="0">
                <a:solidFill>
                  <a:srgbClr val="0000FF"/>
                </a:solidFill>
              </a:rPr>
              <a:t>)</a:t>
            </a:r>
            <a:r>
              <a:rPr lang="it-IT" sz="1850" dirty="0">
                <a:solidFill>
                  <a:srgbClr val="0000FF"/>
                </a:solidFill>
              </a:rPr>
              <a:t> = </a:t>
            </a:r>
            <a:r>
              <a:rPr lang="it-IT" sz="1850" b="1" dirty="0">
                <a:solidFill>
                  <a:srgbClr val="0000FF"/>
                </a:solidFill>
              </a:rPr>
              <a:t>pieni </a:t>
            </a:r>
            <a:r>
              <a:rPr lang="it-IT" sz="1850" b="1" dirty="0" smtClean="0">
                <a:solidFill>
                  <a:srgbClr val="0000FF"/>
                </a:solidFill>
              </a:rPr>
              <a:t>poteri diretti</a:t>
            </a:r>
            <a:r>
              <a:rPr lang="it-IT" sz="1850" dirty="0" smtClean="0">
                <a:solidFill>
                  <a:srgbClr val="0000FF"/>
                </a:solidFill>
              </a:rPr>
              <a:t>.</a:t>
            </a:r>
          </a:p>
          <a:p>
            <a:r>
              <a:rPr lang="it-IT" sz="1850" b="1" dirty="0" smtClean="0"/>
              <a:t>In questo settore sono inclusi tutti gli apostoli, compreso Paolo. Vedi: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1850" dirty="0" smtClean="0"/>
              <a:t>Pietro e Giovanni, apostoli in Samaria (</a:t>
            </a:r>
            <a:r>
              <a:rPr lang="it-IT" sz="1850" b="1" dirty="0" smtClean="0">
                <a:solidFill>
                  <a:srgbClr val="FF0000"/>
                </a:solidFill>
              </a:rPr>
              <a:t>Atti 8:14-17</a:t>
            </a:r>
            <a:r>
              <a:rPr lang="it-IT" sz="1850" dirty="0" smtClean="0"/>
              <a:t>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1850" dirty="0"/>
              <a:t>Pietro apostolo, a Cesarea (</a:t>
            </a:r>
            <a:r>
              <a:rPr lang="it-IT" sz="1850" b="1" dirty="0">
                <a:solidFill>
                  <a:srgbClr val="FF0000"/>
                </a:solidFill>
              </a:rPr>
              <a:t>Atti </a:t>
            </a:r>
            <a:r>
              <a:rPr lang="it-IT" sz="1850" b="1" dirty="0" smtClean="0">
                <a:solidFill>
                  <a:srgbClr val="FF0000"/>
                </a:solidFill>
              </a:rPr>
              <a:t>10:44-48</a:t>
            </a:r>
            <a:r>
              <a:rPr lang="it-IT" sz="1850" dirty="0" smtClean="0"/>
              <a:t>.).</a:t>
            </a:r>
            <a:endParaRPr lang="it-IT" sz="185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1850" dirty="0"/>
              <a:t>Paolo apostolo, a Efeso (</a:t>
            </a:r>
            <a:r>
              <a:rPr lang="it-IT" sz="1850" b="1" dirty="0">
                <a:solidFill>
                  <a:srgbClr val="FF0000"/>
                </a:solidFill>
              </a:rPr>
              <a:t>Atti 19:1-7</a:t>
            </a:r>
            <a:r>
              <a:rPr lang="it-IT" sz="1850" dirty="0" smtClean="0"/>
              <a:t>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1850" dirty="0" smtClean="0"/>
              <a:t>Paolo difende il suo apostolato, scrivendo ai  Corinzi (</a:t>
            </a:r>
            <a:r>
              <a:rPr lang="it-IT" sz="1850" b="1" dirty="0" smtClean="0">
                <a:solidFill>
                  <a:srgbClr val="FF0000"/>
                </a:solidFill>
              </a:rPr>
              <a:t>1 Corinzi </a:t>
            </a:r>
            <a:r>
              <a:rPr lang="it-IT" sz="1850" b="1" dirty="0" smtClean="0">
                <a:solidFill>
                  <a:srgbClr val="FF0000"/>
                </a:solidFill>
              </a:rPr>
              <a:t>9:1-3</a:t>
            </a:r>
            <a:r>
              <a:rPr lang="it-IT" sz="1850" dirty="0" smtClean="0"/>
              <a:t>).</a:t>
            </a:r>
            <a:endParaRPr lang="it-IT" sz="1850" dirty="0" smtClean="0"/>
          </a:p>
          <a:p>
            <a:r>
              <a:rPr lang="it-IT" sz="1850" b="1" dirty="0" smtClean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mandati dagli Apostoli = </a:t>
            </a:r>
            <a:r>
              <a:rPr lang="it-IT" sz="1850" b="1" u="sng" dirty="0" smtClean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mezzi poteri diretti</a:t>
            </a:r>
            <a:r>
              <a:rPr lang="it-IT" sz="1850" b="1" dirty="0" smtClean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850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5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questo settore vediamo evangelisti, anziani e chiese</a:t>
            </a: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che potevano aver ricevuto tale potere solo con la presenza di qualche apostolo. Vedi: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sz="1850" dirty="0" smtClean="0"/>
              <a:t>Filippo </a:t>
            </a:r>
            <a:r>
              <a:rPr lang="it-IT" sz="1850" dirty="0"/>
              <a:t>in Samaria (</a:t>
            </a:r>
            <a:r>
              <a:rPr lang="it-IT" sz="1850" b="1" dirty="0">
                <a:solidFill>
                  <a:srgbClr val="FF0000"/>
                </a:solidFill>
              </a:rPr>
              <a:t>Atti 8:5-8; 14-17</a:t>
            </a:r>
            <a:r>
              <a:rPr lang="it-IT" sz="1850" dirty="0"/>
              <a:t>).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sz="1850" dirty="0" smtClean="0"/>
              <a:t>Stefano a Gerusalemme </a:t>
            </a:r>
            <a:r>
              <a:rPr lang="it-IT" sz="1850" dirty="0"/>
              <a:t>(</a:t>
            </a:r>
            <a:r>
              <a:rPr lang="it-IT" sz="1850" b="1" dirty="0">
                <a:solidFill>
                  <a:srgbClr val="FF0000"/>
                </a:solidFill>
              </a:rPr>
              <a:t>Atti </a:t>
            </a:r>
            <a:r>
              <a:rPr lang="it-IT" sz="1850" b="1" dirty="0" smtClean="0">
                <a:solidFill>
                  <a:srgbClr val="FF0000"/>
                </a:solidFill>
              </a:rPr>
              <a:t>6:7-11</a:t>
            </a:r>
            <a:r>
              <a:rPr lang="it-IT" sz="1850" dirty="0"/>
              <a:t>).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850" dirty="0" smtClean="0"/>
              <a:t>Paolo </a:t>
            </a:r>
            <a:r>
              <a:rPr lang="it-IT" sz="1850" dirty="0"/>
              <a:t>a </a:t>
            </a:r>
            <a:r>
              <a:rPr lang="it-IT" sz="1850" dirty="0" smtClean="0"/>
              <a:t>Timoteo, che doveva rimanere ad Efeso </a:t>
            </a:r>
            <a:r>
              <a:rPr lang="it-IT" sz="1850" dirty="0"/>
              <a:t>(</a:t>
            </a:r>
            <a:r>
              <a:rPr lang="it-IT" sz="1850" b="1" dirty="0">
                <a:solidFill>
                  <a:srgbClr val="FF0000"/>
                </a:solidFill>
              </a:rPr>
              <a:t>2 Timoteo </a:t>
            </a:r>
            <a:r>
              <a:rPr lang="it-IT" sz="1850" b="1" dirty="0" smtClean="0">
                <a:solidFill>
                  <a:srgbClr val="FF0000"/>
                </a:solidFill>
              </a:rPr>
              <a:t>1:6; 1 Timoteo 1:3</a:t>
            </a:r>
            <a:r>
              <a:rPr lang="it-IT" sz="1850" dirty="0" smtClean="0"/>
              <a:t>).</a:t>
            </a:r>
            <a:endParaRPr lang="it-IT" sz="1850" dirty="0"/>
          </a:p>
          <a:p>
            <a:pPr lvl="0"/>
            <a:r>
              <a:rPr lang="it-IT" sz="1850" b="1" dirty="0" smtClean="0">
                <a:solidFill>
                  <a:srgbClr val="0000FF"/>
                </a:solidFill>
              </a:rPr>
              <a:t>I mandati da Evangelisti, Anziani </a:t>
            </a:r>
            <a:r>
              <a:rPr lang="it-IT" sz="1850" b="1" dirty="0">
                <a:solidFill>
                  <a:srgbClr val="0000FF"/>
                </a:solidFill>
              </a:rPr>
              <a:t>o</a:t>
            </a:r>
            <a:r>
              <a:rPr lang="it-IT" sz="1850" b="1" dirty="0" smtClean="0">
                <a:solidFill>
                  <a:srgbClr val="0000FF"/>
                </a:solidFill>
              </a:rPr>
              <a:t> Chiese = senza poteri diretti, ma…</a:t>
            </a:r>
            <a:r>
              <a:rPr lang="it-IT" sz="1850" dirty="0" smtClean="0">
                <a:solidFill>
                  <a:srgbClr val="0000FF"/>
                </a:solidFill>
              </a:rPr>
              <a:t> </a:t>
            </a:r>
            <a:r>
              <a:rPr lang="it-IT" sz="1850" dirty="0" smtClean="0"/>
              <a:t>(</a:t>
            </a:r>
            <a:r>
              <a:rPr lang="it-IT" sz="1850" b="1" dirty="0" smtClean="0">
                <a:solidFill>
                  <a:srgbClr val="FF0000"/>
                </a:solidFill>
              </a:rPr>
              <a:t>Romani 1:16; </a:t>
            </a:r>
            <a:r>
              <a:rPr lang="it-IT" sz="1850" b="1" dirty="0" err="1" smtClean="0">
                <a:solidFill>
                  <a:srgbClr val="FF0000"/>
                </a:solidFill>
              </a:rPr>
              <a:t>Colossesi</a:t>
            </a:r>
            <a:r>
              <a:rPr lang="it-IT" sz="1850" b="1" dirty="0" smtClean="0">
                <a:solidFill>
                  <a:srgbClr val="FF0000"/>
                </a:solidFill>
              </a:rPr>
              <a:t> 4:16</a:t>
            </a:r>
            <a:r>
              <a:rPr lang="it-IT" sz="1850" dirty="0" smtClean="0"/>
              <a:t>)</a:t>
            </a:r>
          </a:p>
          <a:p>
            <a:pPr lvl="0"/>
            <a:r>
              <a:rPr lang="it-IT" sz="1850" b="1" dirty="0" smtClean="0"/>
              <a:t>In questo settore vediamo che alcuni </a:t>
            </a:r>
            <a:r>
              <a:rPr lang="it-IT" sz="1850" b="1" dirty="0"/>
              <a:t>di questi mandati</a:t>
            </a:r>
            <a:r>
              <a:rPr lang="it-IT" sz="1850" dirty="0" smtClean="0"/>
              <a:t>, avevano già </a:t>
            </a:r>
            <a:r>
              <a:rPr lang="it-IT" sz="1850" dirty="0"/>
              <a:t>il dono dello Spirito Santo (vedi Paolo ad Antiochia); </a:t>
            </a:r>
            <a:r>
              <a:rPr lang="it-IT" sz="1850" dirty="0" smtClean="0"/>
              <a:t>altri, invece, </a:t>
            </a:r>
            <a:r>
              <a:rPr lang="it-IT" sz="1850" dirty="0"/>
              <a:t>predicavano su ciò che avevano ricevuto come </a:t>
            </a:r>
            <a:r>
              <a:rPr lang="it-IT" sz="1850" dirty="0" smtClean="0"/>
              <a:t>insegnamento, o con gli scritti che cominciavano a circolare. Vedi: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Chiesa di Antiochi</a:t>
            </a: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85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aolo e Barnaba (</a:t>
            </a:r>
            <a:r>
              <a:rPr lang="it-IT" sz="185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Atti 13:1-3</a:t>
            </a: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Il collegio degli anziani di una Chiesa a Timoteo (</a:t>
            </a:r>
            <a:r>
              <a:rPr lang="it-IT" sz="185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Timoteo 4:13-16</a:t>
            </a: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Timoteo a quelli che lui trasmetteva la Parola (</a:t>
            </a:r>
            <a:r>
              <a:rPr lang="it-IT" sz="185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Timoteo 2:1-2; 1 Timoteo 5:22</a:t>
            </a: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 Cristiani di Roma, invece, erano senza doni, perché? (</a:t>
            </a:r>
            <a:r>
              <a:rPr lang="it-IT" sz="185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Romani 1:11</a:t>
            </a: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Corinzi, a loro volta, avevano tutti i doni, perché? (</a:t>
            </a:r>
            <a:r>
              <a:rPr lang="it-IT" sz="185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Corinzi 1:4-7</a:t>
            </a:r>
            <a:r>
              <a:rPr lang="it-IT" sz="18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Scrittura, Perfezione, sostituisce e completa ogni cosa  (</a:t>
            </a:r>
            <a:r>
              <a:rPr lang="it-IT" sz="185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Corinzi 13:8-13</a:t>
            </a:r>
            <a:r>
              <a:rPr lang="it-IT" sz="18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it-IT" sz="185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6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220200" y="6336145"/>
            <a:ext cx="404091" cy="3879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7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220200" y="6336145"/>
            <a:ext cx="404091" cy="3879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8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220200" y="6336145"/>
            <a:ext cx="404091" cy="3879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73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48641" y="0"/>
            <a:ext cx="9557359" cy="695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cap="all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400" b="1" cap="all" dirty="0" err="1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DOnO</a:t>
            </a:r>
            <a:r>
              <a:rPr lang="it-IT" sz="2400" b="1" cap="all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b="1" cap="all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DELLO SPIRITO </a:t>
            </a:r>
            <a:r>
              <a:rPr lang="it-IT" sz="2400" b="1" cap="all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Apostoli: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anno ricevuto il potere </a:t>
            </a:r>
            <a:r>
              <a:rPr lang="it-IT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direttamente da Cristo </a:t>
            </a: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potevano: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icevere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ispirazione della Parola da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predicare.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miracoli che davano autenticità alla Parola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predicata.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rasmettere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dono dello Spirito Santo ad altri.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 8:14-18; Atti  10:44; Ebrei 2:3-4; Atti 19:1-7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sz="24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Cristiani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Quelli che avevano ricevuto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dono dello Spirito dagli apostoli </a:t>
            </a: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potevano: </a:t>
            </a:r>
            <a:endParaRPr lang="it-I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Predicare la Parola ricevuta da predicazione o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rivelazione dello SS.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Fare miracoli per autenticare la stessa Parola; vedi: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Stefano - </a:t>
            </a:r>
            <a:r>
              <a:rPr lang="it-IT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 capitolo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endParaRPr lang="it-IT" sz="24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Filippo -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 capitolo 8.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Timoteo -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Timoteo 2:1-2.</a:t>
            </a:r>
            <a:endParaRPr lang="it-IT" sz="24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9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564</Words>
  <Application>Microsoft Office PowerPoint</Application>
  <PresentationFormat>A4 (21x29,7 cm)</PresentationFormat>
  <Paragraphs>46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Tema di Office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43</cp:revision>
  <dcterms:created xsi:type="dcterms:W3CDTF">2020-12-04T14:25:43Z</dcterms:created>
  <dcterms:modified xsi:type="dcterms:W3CDTF">2023-03-23T07:47:33Z</dcterms:modified>
</cp:coreProperties>
</file>