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722" r:id="rId3"/>
    <p:sldId id="256" r:id="rId4"/>
    <p:sldId id="264" r:id="rId5"/>
    <p:sldId id="260" r:id="rId6"/>
    <p:sldId id="261" r:id="rId7"/>
    <p:sldId id="262" r:id="rId8"/>
    <p:sldId id="263" r:id="rId9"/>
    <p:sldId id="266" r:id="rId10"/>
    <p:sldId id="257" r:id="rId11"/>
    <p:sldId id="258" r:id="rId12"/>
    <p:sldId id="259" r:id="rId13"/>
    <p:sldId id="267" r:id="rId14"/>
    <p:sldId id="268" r:id="rId15"/>
    <p:sldId id="269" r:id="rId16"/>
    <p:sldId id="270" r:id="rId17"/>
  </p:sldIdLst>
  <p:sldSz cx="9906000" cy="6858000" type="A4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76D4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402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1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25/04/2025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9608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25/04/2025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7981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25/04/2025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2549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FCDCF-0E99-4875-971D-631482C3C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097E3-8987-429D-B8B0-220ACAFE8222}" type="datetimeFigureOut">
              <a:rPr lang="it-IT"/>
              <a:pPr>
                <a:defRPr/>
              </a:pPr>
              <a:t>25/04/2025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24C4E-9ADA-4EC4-820B-4CDB4F0D8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A075ED-554A-47C8-B895-EFC3E0B02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39B9E-213A-4BD8-9360-E5348EED2F2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07077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BC728-048C-4849-9A5F-4268F1FDD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E0F17-4236-4006-ABBD-A27DA223B03D}" type="datetimeFigureOut">
              <a:rPr lang="it-IT"/>
              <a:pPr>
                <a:defRPr/>
              </a:pPr>
              <a:t>25/04/2025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D6BCD-1DAC-4D64-9223-BB8978287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DA8A38-C8EE-46EF-AD23-0E017E9A4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EF57F-EEE1-4E29-A228-0CD315D9499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95941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46963-30F0-43DA-BC04-8888B5EFA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BEF66-FBC2-4EFA-B24B-F0F5393BC10B}" type="datetimeFigureOut">
              <a:rPr lang="it-IT"/>
              <a:pPr>
                <a:defRPr/>
              </a:pPr>
              <a:t>25/04/2025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A62FD-25C1-4D29-9E7E-951817A3A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4B5A8-E0BC-4595-B1C6-2565D5DAF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1E475-231D-4214-BB88-B68430A7B30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66572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35CEC6-2A61-47A6-AB78-07DBAD462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33F3D-8EA6-4F2C-AC81-69154E8D7804}" type="datetimeFigureOut">
              <a:rPr lang="it-IT"/>
              <a:pPr>
                <a:defRPr/>
              </a:pPr>
              <a:t>25/04/2025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039347-018F-4C6D-919A-B3CF95D5C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D771757-FC5E-4E40-9638-4D0D16007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CAFEA-E8F2-46C8-9D6B-4E25EB7A0EB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36930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85F3CC9-298D-42C1-80B6-C67FD8AB6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199E7-AF81-48A5-BC39-42524AA9E767}" type="datetimeFigureOut">
              <a:rPr lang="it-IT"/>
              <a:pPr>
                <a:defRPr/>
              </a:pPr>
              <a:t>25/04/2025</a:t>
            </a:fld>
            <a:endParaRPr lang="it-IT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09FF0C4-58C9-4206-A2EC-BC5F4F37E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7A69B01-B531-4CF5-9A9E-4AC786461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6B1F7-2040-4FBD-9626-092A41BD785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706469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ACE4FC7-858F-4697-862B-D1D1F1730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03DB4-4F59-4128-9E07-94DA2162A9EA}" type="datetimeFigureOut">
              <a:rPr lang="it-IT"/>
              <a:pPr>
                <a:defRPr/>
              </a:pPr>
              <a:t>25/04/2025</a:t>
            </a:fld>
            <a:endParaRPr lang="it-IT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A02B6FF-951F-4B7B-976E-BD56316F8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BC5D088-4347-4DC3-947B-A64C59DB0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6433F-8992-4A1D-894C-0E84E8045F8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155112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7CB4EBC-019D-4745-94DE-880D9BB0F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2E083-B07A-4EBF-B04F-65655BD65E66}" type="datetimeFigureOut">
              <a:rPr lang="it-IT"/>
              <a:pPr>
                <a:defRPr/>
              </a:pPr>
              <a:t>25/04/2025</a:t>
            </a:fld>
            <a:endParaRPr lang="it-IT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FF822E8-0DC4-4A94-B8FA-D3619901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0639AC9-ABA2-4442-A6DB-44111B500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57EB3-8743-40E4-A1F1-CDF440E26E6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89277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6CC9E21-5F66-415D-884C-9BFA1FDF0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57D8B-F152-40CB-86C4-843247EB948A}" type="datetimeFigureOut">
              <a:rPr lang="it-IT"/>
              <a:pPr>
                <a:defRPr/>
              </a:pPr>
              <a:t>25/04/2025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71E139-EF69-4B66-A105-7486AF20D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142E252-ADBD-4A14-B553-F35672EBA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AF42B-487E-4D9D-B40E-0D147F041A6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75704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25/04/2025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55512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B09BEB1-484D-4D4E-912B-B3F10645E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438A8-241A-491C-A627-0B4C6E7C8BD1}" type="datetimeFigureOut">
              <a:rPr lang="it-IT"/>
              <a:pPr>
                <a:defRPr/>
              </a:pPr>
              <a:t>25/04/2025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A2B4247-BA77-4F40-82B1-5692DA6CF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88E7D5-E968-4499-9FFD-2DB2CFC7A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AA197-2E85-45B1-8A69-3351DD69C04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792187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952EE-B966-4B7D-9B9B-56A9C44D8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BF5BC-453D-4220-9952-B2E9F5C56974}" type="datetimeFigureOut">
              <a:rPr lang="it-IT"/>
              <a:pPr>
                <a:defRPr/>
              </a:pPr>
              <a:t>25/04/2025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FFC65-FB9D-43F2-B239-3B71E0EFD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0ED440-53DB-4B11-BB03-03514976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1442C-835E-4DBB-9552-437A41DFBF5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790474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5D330-84AE-4866-8918-29C633121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C847B-FC52-467F-8984-7AC48B6FF7DD}" type="datetimeFigureOut">
              <a:rPr lang="it-IT"/>
              <a:pPr>
                <a:defRPr/>
              </a:pPr>
              <a:t>25/04/2025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31751-5D2D-40ED-8060-E0F77A1AB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F600F-0193-49F9-A031-77D398920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A5BE7-94C9-4F3F-8A3C-A142DAA989D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7032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25/04/2025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655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25/04/2025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5996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25/04/2025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550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25/04/2025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651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25/04/2025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372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25/04/2025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0309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25/04/2025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48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D4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B2DFF-542D-4538-940C-8C9CB4C7A521}" type="datetimeFigureOut">
              <a:rPr lang="it-IT" smtClean="0"/>
              <a:t>25/04/2025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2440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21D6A42-98BE-4786-8EDF-572AA05C84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  <a:endParaRPr lang="en-US" altLang="it-IT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7BC0CA0-ACDD-4951-9A06-21C7DBF30A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90EE0-7F1F-45AC-8A17-0C704B1560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3F3C220-1D9E-4A86-A725-C0460F26ED55}" type="datetimeFigureOut">
              <a:rPr lang="it-IT"/>
              <a:pPr>
                <a:defRPr/>
              </a:pPr>
              <a:t>25/04/2025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9136F-50A0-4EB4-BD98-4A095E581D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B1580-CAFA-492D-B848-E5188E1CCE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AB28292-474F-4935-A1C3-50A499A900F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88481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">
            <a:extLst>
              <a:ext uri="{FF2B5EF4-FFF2-40B4-BE49-F238E27FC236}">
                <a16:creationId xmlns:a16="http://schemas.microsoft.com/office/drawing/2014/main" id="{C5A2C3CB-BC13-45FC-9C29-39D85DB24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9138" y="606426"/>
            <a:ext cx="3275012" cy="485775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344735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2556" kern="0" dirty="0">
                <a:solidFill>
                  <a:srgbClr val="000000"/>
                </a:solidFill>
                <a:latin typeface="Calibri" panose="020F0502020204030204"/>
                <a:cs typeface="Arial" panose="020B0604020202020204" pitchFamily="34" charset="0"/>
              </a:rPr>
              <a:t>ORDINE DEL CULTO</a:t>
            </a:r>
          </a:p>
        </p:txBody>
      </p:sp>
      <p:sp>
        <p:nvSpPr>
          <p:cNvPr id="17411" name="CasellaDiTesto 1">
            <a:extLst>
              <a:ext uri="{FF2B5EF4-FFF2-40B4-BE49-F238E27FC236}">
                <a16:creationId xmlns:a16="http://schemas.microsoft.com/office/drawing/2014/main" id="{84B52898-ECEC-4AC9-8188-B64F675B8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4" y="1103314"/>
            <a:ext cx="4725987" cy="485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34359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it-IT" altLang="it-IT" sz="2556" b="1" dirty="0">
                <a:solidFill>
                  <a:srgbClr val="FF0000"/>
                </a:solidFill>
                <a:cs typeface="Arial" panose="020B0604020202020204" pitchFamily="34" charset="0"/>
              </a:rPr>
              <a:t>DOMENICA 27 APRILE 2025</a:t>
            </a:r>
          </a:p>
        </p:txBody>
      </p:sp>
      <p:sp>
        <p:nvSpPr>
          <p:cNvPr id="17412" name="Text Box 29">
            <a:extLst>
              <a:ext uri="{FF2B5EF4-FFF2-40B4-BE49-F238E27FC236}">
                <a16:creationId xmlns:a16="http://schemas.microsoft.com/office/drawing/2014/main" id="{65FB1B5C-E987-4795-A9F1-16B0F3906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4" y="1747838"/>
            <a:ext cx="5672137" cy="44878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Inno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285</a:t>
            </a:r>
          </a:p>
          <a:p>
            <a:pPr algn="just"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Lettura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 2 Samuele 20 - Franco </a:t>
            </a:r>
          </a:p>
          <a:p>
            <a:pPr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Inno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216</a:t>
            </a:r>
          </a:p>
          <a:p>
            <a:pPr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Preghiera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 Francesco T</a:t>
            </a:r>
          </a:p>
          <a:p>
            <a:pPr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Inno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56</a:t>
            </a:r>
          </a:p>
          <a:p>
            <a:pPr algn="just"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Sermone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Francesco F</a:t>
            </a:r>
          </a:p>
          <a:p>
            <a:pPr algn="just"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Inno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164</a:t>
            </a:r>
          </a:p>
          <a:p>
            <a:pPr algn="just"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Cena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Luca - Roberto</a:t>
            </a:r>
          </a:p>
          <a:p>
            <a:pPr algn="just"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Inno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148</a:t>
            </a:r>
          </a:p>
          <a:p>
            <a:pPr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Preghiera</a:t>
            </a:r>
            <a:r>
              <a:rPr kumimoji="1" lang="it-IT" altLang="it-IT" sz="2556" b="1">
                <a:solidFill>
                  <a:srgbClr val="000000"/>
                </a:solidFill>
                <a:cs typeface="Arial" panose="020B0604020202020204" pitchFamily="34" charset="0"/>
              </a:rPr>
              <a:t>: Roberto</a:t>
            </a:r>
            <a:endParaRPr kumimoji="1" lang="it-IT" altLang="it-IT" sz="2556" b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38411" y="214151"/>
            <a:ext cx="9056318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b="1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2500" b="1" i="0" dirty="0">
                <a:solidFill>
                  <a:srgbClr val="FF0000"/>
                </a:solidFill>
                <a:effectLst/>
                <a:hlinkClick r:id="rId2" action="ppaction://hlinksldjump"/>
              </a:rPr>
              <a:t>Esdra 4:1-4</a:t>
            </a:r>
            <a:endParaRPr lang="it-IT" sz="25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500" b="1" i="0" dirty="0">
                <a:solidFill>
                  <a:srgbClr val="FF0000"/>
                </a:solidFill>
                <a:effectLst/>
              </a:rPr>
              <a:t>1</a:t>
            </a:r>
            <a:r>
              <a:rPr lang="it-IT" sz="2500" b="0" i="0" dirty="0">
                <a:solidFill>
                  <a:srgbClr val="000000"/>
                </a:solidFill>
                <a:effectLst/>
              </a:rPr>
              <a:t> - Quando i </a:t>
            </a:r>
            <a:r>
              <a:rPr lang="it-IT" sz="2500" b="0" i="0" u="sng" dirty="0">
                <a:solidFill>
                  <a:srgbClr val="000000"/>
                </a:solidFill>
                <a:effectLst/>
              </a:rPr>
              <a:t>nemici di Giuda e di Beniamino </a:t>
            </a:r>
            <a:r>
              <a:rPr lang="it-IT" sz="2500" b="0" i="0" dirty="0">
                <a:solidFill>
                  <a:srgbClr val="000000"/>
                </a:solidFill>
                <a:effectLst/>
              </a:rPr>
              <a:t>vennero a sapere che i reduci dall'esilio costruivano un tempio al Signore, Dio d'Israele,</a:t>
            </a:r>
            <a:endParaRPr lang="it-IT" sz="25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500" b="1" i="0" dirty="0">
                <a:solidFill>
                  <a:srgbClr val="FF0000"/>
                </a:solidFill>
                <a:effectLst/>
              </a:rPr>
              <a:t>2</a:t>
            </a:r>
            <a:r>
              <a:rPr lang="it-IT" sz="2500" b="0" i="0" dirty="0">
                <a:solidFill>
                  <a:srgbClr val="000000"/>
                </a:solidFill>
                <a:effectLst/>
              </a:rPr>
              <a:t> - si avvicinarono a </a:t>
            </a:r>
            <a:r>
              <a:rPr lang="it-IT" sz="2500" b="0" i="0" dirty="0" err="1">
                <a:solidFill>
                  <a:srgbClr val="000000"/>
                </a:solidFill>
                <a:effectLst/>
              </a:rPr>
              <a:t>Zorobabele</a:t>
            </a:r>
            <a:r>
              <a:rPr lang="it-IT" sz="2500" b="0" i="0" dirty="0">
                <a:solidFill>
                  <a:srgbClr val="000000"/>
                </a:solidFill>
                <a:effectLst/>
              </a:rPr>
              <a:t> e ai capi famiglia e dissero loro: «Noi vogliamo costruire con voi, perché, come voi, noi cerchiamo il vostro Dio, e gli offriamo sacrifici dal tempo di </a:t>
            </a:r>
            <a:r>
              <a:rPr lang="it-IT" sz="2500" b="0" i="0" dirty="0" err="1">
                <a:solidFill>
                  <a:srgbClr val="000000"/>
                </a:solidFill>
                <a:effectLst/>
              </a:rPr>
              <a:t>Esar-Addon</a:t>
            </a:r>
            <a:r>
              <a:rPr lang="it-IT" sz="2500" b="0" i="0" dirty="0">
                <a:solidFill>
                  <a:srgbClr val="000000"/>
                </a:solidFill>
                <a:effectLst/>
              </a:rPr>
              <a:t>, re d'Assiria, che ci ha fatti venire in questo paese».</a:t>
            </a:r>
            <a:endParaRPr lang="it-IT" sz="25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500" b="1" i="0" dirty="0">
                <a:solidFill>
                  <a:srgbClr val="FF0000"/>
                </a:solidFill>
                <a:effectLst/>
              </a:rPr>
              <a:t>3</a:t>
            </a:r>
            <a:r>
              <a:rPr lang="it-IT" sz="2500" b="0" i="0" dirty="0">
                <a:solidFill>
                  <a:srgbClr val="000000"/>
                </a:solidFill>
                <a:effectLst/>
              </a:rPr>
              <a:t> - Ma </a:t>
            </a:r>
            <a:r>
              <a:rPr lang="it-IT" sz="2500" b="0" i="0" dirty="0" err="1">
                <a:solidFill>
                  <a:srgbClr val="000000"/>
                </a:solidFill>
                <a:effectLst/>
              </a:rPr>
              <a:t>Zorobabele</a:t>
            </a:r>
            <a:r>
              <a:rPr lang="it-IT" sz="2500" b="0" i="0" dirty="0">
                <a:solidFill>
                  <a:srgbClr val="000000"/>
                </a:solidFill>
                <a:effectLst/>
              </a:rPr>
              <a:t>, </a:t>
            </a:r>
            <a:r>
              <a:rPr lang="it-IT" sz="2500" b="0" i="0" dirty="0" err="1">
                <a:solidFill>
                  <a:srgbClr val="000000"/>
                </a:solidFill>
                <a:effectLst/>
              </a:rPr>
              <a:t>Iesua</a:t>
            </a:r>
            <a:r>
              <a:rPr lang="it-IT" sz="2500" b="0" i="0" dirty="0">
                <a:solidFill>
                  <a:srgbClr val="000000"/>
                </a:solidFill>
                <a:effectLst/>
              </a:rPr>
              <a:t>, e gli altri capi famiglia d'Israele risposero loro: «</a:t>
            </a:r>
            <a:r>
              <a:rPr lang="it-IT" sz="2500" b="0" i="0" u="sng" dirty="0">
                <a:solidFill>
                  <a:srgbClr val="000000"/>
                </a:solidFill>
                <a:effectLst/>
              </a:rPr>
              <a:t>Non è compito vostro costruire insieme a noi </a:t>
            </a:r>
            <a:r>
              <a:rPr lang="it-IT" sz="2500" b="0" i="0" dirty="0">
                <a:solidFill>
                  <a:srgbClr val="000000"/>
                </a:solidFill>
                <a:effectLst/>
              </a:rPr>
              <a:t>una casa al nostro Dio; </a:t>
            </a:r>
            <a:r>
              <a:rPr lang="it-IT" sz="2500" b="0" i="0" u="sng" dirty="0">
                <a:solidFill>
                  <a:srgbClr val="000000"/>
                </a:solidFill>
                <a:effectLst/>
              </a:rPr>
              <a:t>noi la costruiremo da soli </a:t>
            </a:r>
            <a:r>
              <a:rPr lang="it-IT" sz="2500" b="0" i="0" dirty="0">
                <a:solidFill>
                  <a:srgbClr val="000000"/>
                </a:solidFill>
                <a:effectLst/>
              </a:rPr>
              <a:t>al SIGNORE, Dio d'Israele, come Ciro, re di Persia, ci ha ordinato».</a:t>
            </a:r>
            <a:endParaRPr lang="it-IT" sz="25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500" b="1" i="0" dirty="0">
                <a:solidFill>
                  <a:srgbClr val="FF0000"/>
                </a:solidFill>
                <a:effectLst/>
              </a:rPr>
              <a:t>4</a:t>
            </a:r>
            <a:r>
              <a:rPr lang="it-IT" sz="2500" b="0" i="0" dirty="0">
                <a:solidFill>
                  <a:srgbClr val="000000"/>
                </a:solidFill>
                <a:effectLst/>
              </a:rPr>
              <a:t> - Allora la </a:t>
            </a:r>
            <a:r>
              <a:rPr lang="it-IT" sz="2500" b="0" i="0" u="sng" dirty="0">
                <a:solidFill>
                  <a:srgbClr val="000000"/>
                </a:solidFill>
                <a:effectLst/>
              </a:rPr>
              <a:t>gente del paese </a:t>
            </a:r>
            <a:r>
              <a:rPr lang="it-IT" sz="2500" b="0" i="0" dirty="0">
                <a:solidFill>
                  <a:srgbClr val="000000"/>
                </a:solidFill>
                <a:effectLst/>
              </a:rPr>
              <a:t>si mise a </a:t>
            </a:r>
            <a:r>
              <a:rPr lang="it-IT" sz="2500" b="0" i="0" u="sng" dirty="0">
                <a:solidFill>
                  <a:srgbClr val="000000"/>
                </a:solidFill>
                <a:effectLst/>
              </a:rPr>
              <a:t>scoraggiare </a:t>
            </a:r>
            <a:r>
              <a:rPr lang="it-IT" sz="2500" b="0" i="0" dirty="0">
                <a:solidFill>
                  <a:srgbClr val="000000"/>
                </a:solidFill>
                <a:effectLst/>
              </a:rPr>
              <a:t>il popolo di Giuda, a molestarlo per impedirgli di fabbricare</a:t>
            </a:r>
            <a:r>
              <a:rPr lang="it-IT" sz="2800" dirty="0">
                <a:solidFill>
                  <a:srgbClr val="000000"/>
                </a:solidFill>
              </a:rPr>
              <a:t>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153522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24840" y="488515"/>
            <a:ext cx="9056319" cy="5609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2400" b="1" dirty="0">
                <a:solidFill>
                  <a:srgbClr val="FF0000"/>
                </a:solidFill>
                <a:hlinkClick r:id="rId2" action="ppaction://hlinksldjump"/>
              </a:rPr>
              <a:t>Aggeo 1:1-5</a:t>
            </a:r>
            <a:endParaRPr lang="it-IT" sz="2400" dirty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sz="2400" b="1" i="0" dirty="0">
                <a:solidFill>
                  <a:srgbClr val="FF0000"/>
                </a:solidFill>
                <a:effectLst/>
              </a:rPr>
              <a:t>1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- Il secondo anno del re Dario, il primo giorno del sesto mese, la parola del SIGNORE fu rivolta, per mezzo del profeta Aggeo, a </a:t>
            </a:r>
            <a:r>
              <a:rPr lang="it-IT" sz="2400" b="0" i="0" dirty="0" err="1">
                <a:solidFill>
                  <a:srgbClr val="000000"/>
                </a:solidFill>
                <a:effectLst/>
              </a:rPr>
              <a:t>Zorobabel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, figlio di </a:t>
            </a:r>
            <a:r>
              <a:rPr lang="it-IT" sz="2400" b="0" i="0" dirty="0" err="1">
                <a:solidFill>
                  <a:srgbClr val="000000"/>
                </a:solidFill>
                <a:effectLst/>
              </a:rPr>
              <a:t>Sealtiel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, governatore di Giuda, e a Giosuè, figlio di </a:t>
            </a:r>
            <a:r>
              <a:rPr lang="it-IT" sz="2400" b="0" i="0" dirty="0" err="1">
                <a:solidFill>
                  <a:srgbClr val="000000"/>
                </a:solidFill>
                <a:effectLst/>
              </a:rPr>
              <a:t>Iosadac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, sommo sacerdote, in questi termini:</a:t>
            </a:r>
            <a:endParaRPr lang="it-IT" sz="2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sz="2400" b="1" i="0" dirty="0">
                <a:solidFill>
                  <a:srgbClr val="FF0000"/>
                </a:solidFill>
                <a:effectLst/>
              </a:rPr>
              <a:t>2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 - Così parla il SIGNORE degli eserciti: «Questo popolo dice: "Non è ancora venuto il tempo in cui si deve ricostruire la casa del SIGNORE"».</a:t>
            </a:r>
            <a:endParaRPr lang="it-IT" sz="2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sz="2400" b="1" i="0" dirty="0">
                <a:solidFill>
                  <a:srgbClr val="FF0000"/>
                </a:solidFill>
                <a:effectLst/>
              </a:rPr>
              <a:t>3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 - Per questo la parola del SIGNORE fu rivolta loro per mezzo del profeta Aggeo, in questi termini:</a:t>
            </a:r>
            <a:endParaRPr lang="it-IT" sz="2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sz="2400" b="1" i="0" dirty="0">
                <a:solidFill>
                  <a:srgbClr val="FF0000"/>
                </a:solidFill>
                <a:effectLst/>
              </a:rPr>
              <a:t>4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 - «Vi sembra questo il momento di abitare nelle vostre case ben rivestite di legno, mentre questo tempio è in rovina?»</a:t>
            </a:r>
            <a:endParaRPr lang="it-IT" sz="2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sz="2400" b="1" i="0" dirty="0">
                <a:solidFill>
                  <a:srgbClr val="FF0000"/>
                </a:solidFill>
                <a:effectLst/>
              </a:rPr>
              <a:t>5</a:t>
            </a:r>
            <a:r>
              <a:rPr lang="it-IT" sz="2400" b="1" i="0" dirty="0">
                <a:solidFill>
                  <a:srgbClr val="000000"/>
                </a:solidFill>
                <a:effectLst/>
              </a:rPr>
              <a:t> -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 Ora così parla il SIGNORE degli eserciti: «Riflettete bene sulla vostra condotta!</a:t>
            </a:r>
            <a:endParaRPr lang="it-IT" sz="2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2382285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3783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5173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0767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212942"/>
            <a:ext cx="9906000" cy="4839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Aggeo 1:6-14</a:t>
            </a:r>
            <a:endParaRPr lang="it-IT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sz="1400" b="1" i="0" dirty="0">
                <a:solidFill>
                  <a:srgbClr val="FF0000"/>
                </a:solidFill>
                <a:effectLst/>
              </a:rPr>
              <a:t>6</a:t>
            </a:r>
            <a:r>
              <a:rPr lang="it-IT" sz="1400" b="0" i="0" dirty="0">
                <a:solidFill>
                  <a:srgbClr val="FF0000"/>
                </a:solidFill>
                <a:effectLst/>
              </a:rPr>
              <a:t> </a:t>
            </a:r>
            <a:r>
              <a:rPr lang="it-IT" sz="1400" b="0" i="0" dirty="0">
                <a:solidFill>
                  <a:srgbClr val="000000"/>
                </a:solidFill>
                <a:effectLst/>
              </a:rPr>
              <a:t>- Avete seminato molto e avete raccolto poco; voi mangiate, ma senza saziarvi; bevete, ma senza soddisfare la vostra sete; vi vestite, ma non c' è chi si riscaldi; chi guadagna un salario mette il suo salario in una borsa bucata».</a:t>
            </a:r>
            <a:endParaRPr lang="it-IT" sz="1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sz="1400" b="1" i="0" dirty="0">
                <a:solidFill>
                  <a:srgbClr val="FF0000"/>
                </a:solidFill>
                <a:effectLst/>
              </a:rPr>
              <a:t>7</a:t>
            </a:r>
            <a:r>
              <a:rPr lang="it-IT" sz="1400" b="1" i="0" dirty="0">
                <a:solidFill>
                  <a:srgbClr val="000000"/>
                </a:solidFill>
                <a:effectLst/>
              </a:rPr>
              <a:t> -</a:t>
            </a:r>
            <a:r>
              <a:rPr lang="it-IT" sz="1400" b="0" i="0" dirty="0">
                <a:solidFill>
                  <a:srgbClr val="000000"/>
                </a:solidFill>
                <a:effectLst/>
              </a:rPr>
              <a:t> Così parla il SIGNORE degli eserciti: «Riflettete bene sulla vostra condotta!</a:t>
            </a:r>
            <a:endParaRPr lang="it-IT" sz="1400" b="1" i="0" dirty="0">
              <a:solidFill>
                <a:srgbClr val="FF0000"/>
              </a:solidFill>
              <a:effectLst/>
              <a:latin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sz="1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8</a:t>
            </a:r>
            <a:r>
              <a:rPr lang="it-IT" sz="1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it-IT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Salite nella regione montuosa, portate del legname e ricostruite la casa: io me ne compiacerò e sarò glorificato», dice il SIGNORE.</a:t>
            </a:r>
            <a:endParaRPr lang="it-IT" sz="1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sz="1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9</a:t>
            </a:r>
            <a:r>
              <a:rPr lang="it-IT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- «Voi vi aspettavate molto ed ecco c'è poco; ciò che avete portato in casa, io l' ho soffiato via. Perché?» dice il SIGNORE degli eserciti. «A motivo della mia casa che è in rovina, mentre ognuno di voi si dà premura solo per la propria casa.</a:t>
            </a:r>
            <a:endParaRPr lang="it-IT" sz="1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sz="1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10</a:t>
            </a:r>
            <a:r>
              <a:rPr lang="it-IT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- Perciò il cielo, sopra di voi, è rimasto chiuso; non c' è stata rugiada e la terra ha trattenuto il suo prodotto.</a:t>
            </a:r>
            <a:endParaRPr lang="it-IT" sz="1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sz="1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11</a:t>
            </a:r>
            <a:r>
              <a:rPr lang="it-IT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- Io ho chiamato la siccità sul paese, sui monti, sul grano, sul vino, sull' olio, su tutto ciò che il suolo produce, sugli uomini, sul bestiame e su tutto il lavoro delle mani».</a:t>
            </a:r>
            <a:endParaRPr lang="it-IT" sz="1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sz="1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12</a:t>
            </a:r>
            <a:r>
              <a:rPr lang="it-IT" sz="1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-</a:t>
            </a:r>
            <a:r>
              <a:rPr lang="it-IT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Allora </a:t>
            </a:r>
            <a:r>
              <a:rPr lang="it-IT" sz="1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Zorobabel</a:t>
            </a:r>
            <a:r>
              <a:rPr lang="it-IT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figlio di </a:t>
            </a:r>
            <a:r>
              <a:rPr lang="it-IT" sz="1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Sealtiel</a:t>
            </a:r>
            <a:r>
              <a:rPr lang="it-IT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e Giosuè, figlio di </a:t>
            </a:r>
            <a:r>
              <a:rPr lang="it-IT" sz="1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Iosadac</a:t>
            </a:r>
            <a:r>
              <a:rPr lang="it-IT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il sommo sacerdote, e tutto il resto del popolo, ascoltarono la voce del SIGNORE, loro Dio, e le parole del profeta Aggeo che portavano il messaggio che il SIGNORE, loro Dio, gli aveva affidato. Il popolo ebbe timore del SIGNORE.</a:t>
            </a:r>
            <a:endParaRPr lang="it-IT" sz="1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sz="1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13</a:t>
            </a:r>
            <a:r>
              <a:rPr lang="it-IT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-Aggeo, inviato dal SIGNORE, trasmise al popolo questo messaggio del SIGNORE: «Io sono con voi», dice il SIGNORE.</a:t>
            </a:r>
            <a:endParaRPr lang="it-IT" sz="1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sz="1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14</a:t>
            </a:r>
            <a:r>
              <a:rPr lang="it-IT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- Il SIGNORE risvegliò lo spirito di </a:t>
            </a:r>
            <a:r>
              <a:rPr lang="it-IT" sz="1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Zorobabel</a:t>
            </a:r>
            <a:r>
              <a:rPr lang="it-IT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figlio di </a:t>
            </a:r>
            <a:r>
              <a:rPr lang="it-IT" sz="1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Sealtiel</a:t>
            </a:r>
            <a:r>
              <a:rPr lang="it-IT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governatore di Giuda, e lo spirito di Giosuè, figlio di </a:t>
            </a:r>
            <a:r>
              <a:rPr lang="it-IT" sz="1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Iosadac</a:t>
            </a:r>
            <a:r>
              <a:rPr lang="it-IT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sommo sacerdote, e lo spirito di tutto il resto del popolo; essi vennero e cominciarono a lavorare nella casa del SIGNORE degli eserciti, loro Dio,</a:t>
            </a:r>
            <a:endParaRPr lang="it-IT" sz="1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2948821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758079" y="946984"/>
            <a:ext cx="5938903" cy="2720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sz="5400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COSTRUIRE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sz="5400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sz="5400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TEMPIO</a:t>
            </a:r>
            <a:endParaRPr lang="it-IT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2251030" y="4952779"/>
            <a:ext cx="4953000" cy="9939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it-IT" sz="2800" b="1" cap="all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it-IT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Corinzi 6:2</a:t>
            </a:r>
            <a:endParaRPr lang="it-IT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</a:pPr>
            <a:r>
              <a:rPr lang="it-IT" sz="2800" i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«Oggi è il giorno della salvezza»</a:t>
            </a:r>
            <a:endParaRPr lang="it-IT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051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66135" y="954107"/>
            <a:ext cx="8573729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it-IT" sz="2800" b="1" dirty="0">
                <a:solidFill>
                  <a:srgbClr val="FF0000"/>
                </a:solidFill>
                <a:hlinkClick r:id="rId2" action="ppaction://hlinksldjump"/>
              </a:rPr>
              <a:t>Esdra 2:64-70</a:t>
            </a:r>
            <a:r>
              <a:rPr lang="it-IT" sz="2800" b="1" dirty="0">
                <a:solidFill>
                  <a:srgbClr val="FF0000"/>
                </a:solidFill>
              </a:rPr>
              <a:t> </a:t>
            </a:r>
            <a:r>
              <a:rPr lang="it-IT" sz="2800" b="1" dirty="0"/>
              <a:t>- Esdra informa riguardo l’uscita del popolo di Giuda da Babilonia, con la promessa del popolo di voler fare </a:t>
            </a:r>
            <a:r>
              <a:rPr lang="it-IT" sz="2800" b="1" u="sng" dirty="0"/>
              <a:t>offerte per ricostruire la Casa di Dio</a:t>
            </a:r>
            <a:r>
              <a:rPr lang="it-IT" sz="2800" b="1" dirty="0"/>
              <a:t>.</a:t>
            </a:r>
          </a:p>
          <a:p>
            <a:pPr lvl="0" algn="just"/>
            <a:endParaRPr lang="it-IT" sz="2800" b="1" dirty="0"/>
          </a:p>
          <a:p>
            <a:pPr lvl="0" algn="just"/>
            <a:endParaRPr lang="it-IT" sz="1000" b="1" dirty="0">
              <a:solidFill>
                <a:srgbClr val="FF0000"/>
              </a:solidFill>
            </a:endParaRPr>
          </a:p>
          <a:p>
            <a:pPr lvl="0" algn="just"/>
            <a:r>
              <a:rPr lang="it-IT" sz="2800" b="1" dirty="0">
                <a:solidFill>
                  <a:srgbClr val="FF0000"/>
                </a:solidFill>
                <a:hlinkClick r:id="rId3" action="ppaction://hlinksldjump"/>
              </a:rPr>
              <a:t>Esdra 4:1-4</a:t>
            </a:r>
            <a:r>
              <a:rPr lang="it-IT" sz="2800" b="1" dirty="0">
                <a:solidFill>
                  <a:srgbClr val="FF0000"/>
                </a:solidFill>
              </a:rPr>
              <a:t> </a:t>
            </a:r>
            <a:r>
              <a:rPr lang="it-IT" sz="2800" b="1" dirty="0"/>
              <a:t>-</a:t>
            </a:r>
            <a:r>
              <a:rPr lang="it-IT" sz="2800" b="1" dirty="0">
                <a:solidFill>
                  <a:srgbClr val="FF0000"/>
                </a:solidFill>
              </a:rPr>
              <a:t> </a:t>
            </a:r>
            <a:r>
              <a:rPr lang="it-IT" sz="2800" b="1" dirty="0"/>
              <a:t> Ancora Esdra parla </a:t>
            </a:r>
            <a:r>
              <a:rPr lang="it-IT" sz="2800" b="1" u="sng" dirty="0"/>
              <a:t>dell’intrusione di stranieri nella costruzione del tempio</a:t>
            </a:r>
            <a:r>
              <a:rPr lang="it-IT" sz="2800" b="1" dirty="0"/>
              <a:t>; ma il popolo di Giuda si oppose dicendo che quello non era compito di stranieri, ma del popolo di Dio.</a:t>
            </a:r>
          </a:p>
          <a:p>
            <a:pPr lvl="0" algn="just"/>
            <a:endParaRPr lang="it-IT" sz="2800" b="1" dirty="0"/>
          </a:p>
          <a:p>
            <a:pPr lvl="0" algn="just"/>
            <a:endParaRPr lang="it-IT" sz="1000" b="1" dirty="0"/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it-IT" sz="2800" b="1" dirty="0">
                <a:solidFill>
                  <a:srgbClr val="FF0000"/>
                </a:solidFill>
                <a:hlinkClick r:id="rId4" action="ppaction://hlinksldjump"/>
              </a:rPr>
              <a:t>Aggeo 1:1-5</a:t>
            </a:r>
            <a:r>
              <a:rPr lang="it-IT" sz="2800" b="1" dirty="0"/>
              <a:t>  - Aggeo riferisce sulla giustizia di Dio; perché essi </a:t>
            </a:r>
            <a:r>
              <a:rPr lang="it-IT" sz="2800" b="1" u="sng" dirty="0"/>
              <a:t>abbandonarono la costruzione del tempio </a:t>
            </a:r>
            <a:r>
              <a:rPr lang="it-IT" sz="2800" b="1" dirty="0"/>
              <a:t>per costruirsi le loro case rivestite di legno.</a:t>
            </a:r>
            <a:endParaRPr lang="it-IT" sz="28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CA563F3-5463-47F6-A1A3-186FE14EA452}"/>
              </a:ext>
            </a:extLst>
          </p:cNvPr>
          <p:cNvSpPr txBox="1"/>
          <p:nvPr/>
        </p:nvSpPr>
        <p:spPr>
          <a:xfrm>
            <a:off x="167148" y="256193"/>
            <a:ext cx="96110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00FF"/>
                </a:solidFill>
              </a:rPr>
              <a:t>NOTIZIE SULLA RICOSTRUZIONE DEL TEMPIO NEL VT</a:t>
            </a:r>
          </a:p>
        </p:txBody>
      </p:sp>
    </p:spTree>
    <p:extLst>
      <p:ext uri="{BB962C8B-B14F-4D97-AF65-F5344CB8AC3E}">
        <p14:creationId xmlns:p14="http://schemas.microsoft.com/office/powerpoint/2010/main" val="56964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76405" y="1184987"/>
            <a:ext cx="875569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/>
              <a:t>Quando si rimanda il proprio dovere</a:t>
            </a:r>
            <a:endParaRPr lang="it-IT" sz="2800" b="1" i="0" dirty="0">
              <a:solidFill>
                <a:srgbClr val="FF0000"/>
              </a:solidFill>
              <a:effectLst/>
            </a:endParaRPr>
          </a:p>
          <a:p>
            <a:pPr algn="ctr"/>
            <a:r>
              <a:rPr lang="it-IT" sz="2800" b="1" i="0" dirty="0">
                <a:solidFill>
                  <a:srgbClr val="FF0000"/>
                </a:solidFill>
                <a:effectLst/>
              </a:rPr>
              <a:t>Atti 26:28-29</a:t>
            </a:r>
            <a:endParaRPr lang="it-IT" sz="2800" dirty="0">
              <a:solidFill>
                <a:srgbClr val="FF0000"/>
              </a:solidFill>
            </a:endParaRPr>
          </a:p>
          <a:p>
            <a:pPr algn="ctr"/>
            <a:r>
              <a:rPr lang="it-IT" sz="2800" b="0" i="0" dirty="0">
                <a:solidFill>
                  <a:srgbClr val="0000FF"/>
                </a:solidFill>
                <a:effectLst/>
              </a:rPr>
              <a:t>Agrippa disse a Paolo: «</a:t>
            </a:r>
            <a:r>
              <a:rPr lang="it-IT" sz="2800" i="1" dirty="0">
                <a:solidFill>
                  <a:srgbClr val="0000FF"/>
                </a:solidFill>
              </a:rPr>
              <a:t>Per</a:t>
            </a:r>
            <a:r>
              <a:rPr lang="it-IT" sz="2800" b="0" i="1" dirty="0">
                <a:solidFill>
                  <a:srgbClr val="0000FF"/>
                </a:solidFill>
                <a:effectLst/>
              </a:rPr>
              <a:t> poco </a:t>
            </a:r>
            <a:r>
              <a:rPr lang="it-IT" sz="2800" i="1" dirty="0">
                <a:solidFill>
                  <a:srgbClr val="0000FF"/>
                </a:solidFill>
              </a:rPr>
              <a:t>non</a:t>
            </a:r>
            <a:r>
              <a:rPr lang="it-IT" sz="2800" b="0" i="1" dirty="0">
                <a:solidFill>
                  <a:srgbClr val="0000FF"/>
                </a:solidFill>
                <a:effectLst/>
              </a:rPr>
              <a:t> mi persuadi a diventare cristiano</a:t>
            </a:r>
            <a:r>
              <a:rPr lang="it-IT" sz="2800" b="0" i="0" dirty="0">
                <a:solidFill>
                  <a:srgbClr val="0000FF"/>
                </a:solidFill>
                <a:effectLst/>
              </a:rPr>
              <a:t>»</a:t>
            </a:r>
            <a:r>
              <a:rPr lang="it-IT" sz="2800" dirty="0">
                <a:solidFill>
                  <a:srgbClr val="0000FF"/>
                </a:solidFill>
              </a:rPr>
              <a:t> </a:t>
            </a:r>
            <a:r>
              <a:rPr lang="it-IT" sz="2800" b="0" i="0" dirty="0">
                <a:solidFill>
                  <a:srgbClr val="0000FF"/>
                </a:solidFill>
                <a:effectLst/>
              </a:rPr>
              <a:t>E Paolo: «</a:t>
            </a:r>
            <a:r>
              <a:rPr lang="it-IT" sz="2800" b="0" i="1" dirty="0">
                <a:solidFill>
                  <a:srgbClr val="0000FF"/>
                </a:solidFill>
                <a:effectLst/>
              </a:rPr>
              <a:t>Piacesse a Dio che con poco o con molto, non solamente tu, ma anche tutti quelli che oggi mi ascoltano, diventaste tali, quale sono io, all' infuori di queste catene</a:t>
            </a:r>
            <a:r>
              <a:rPr lang="it-IT" sz="2800" b="0" i="0" dirty="0">
                <a:solidFill>
                  <a:srgbClr val="0000FF"/>
                </a:solidFill>
                <a:effectLst/>
              </a:rPr>
              <a:t>»</a:t>
            </a:r>
            <a:endParaRPr lang="it-IT" sz="2800" dirty="0">
              <a:solidFill>
                <a:srgbClr val="0000FF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189971" y="4765072"/>
            <a:ext cx="772855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/>
              <a:t>Nella infedeltà dottrinale</a:t>
            </a:r>
            <a:endParaRPr lang="it-IT" sz="2800" b="1" i="0" dirty="0">
              <a:solidFill>
                <a:srgbClr val="FF0000"/>
              </a:solidFill>
              <a:effectLst/>
            </a:endParaRPr>
          </a:p>
          <a:p>
            <a:pPr algn="ctr"/>
            <a:r>
              <a:rPr lang="it-IT" sz="2800" b="1" i="0" dirty="0">
                <a:solidFill>
                  <a:srgbClr val="FF0000"/>
                </a:solidFill>
                <a:effectLst/>
              </a:rPr>
              <a:t>1 Giovanni 1:9</a:t>
            </a:r>
            <a:endParaRPr lang="it-IT" sz="2800" dirty="0">
              <a:solidFill>
                <a:srgbClr val="FF0000"/>
              </a:solidFill>
            </a:endParaRPr>
          </a:p>
          <a:p>
            <a:pPr algn="ctr"/>
            <a:r>
              <a:rPr lang="it-IT" sz="2800" b="0" i="1" dirty="0">
                <a:solidFill>
                  <a:srgbClr val="0000FF"/>
                </a:solidFill>
                <a:effectLst/>
              </a:rPr>
              <a:t>Se confessiamo i nostri peccati, egli è fedele e giusto da perdonarci i peccati e purificarci da ogni iniquità</a:t>
            </a:r>
            <a:endParaRPr lang="it-IT" sz="2800" i="1" dirty="0">
              <a:solidFill>
                <a:srgbClr val="0000FF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6B94A3E-3541-4430-81AB-4A8C174B9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2562" y="2260"/>
            <a:ext cx="7273158" cy="118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209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4816" y="398787"/>
            <a:ext cx="79289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Quando si evita lo studio della Parola</a:t>
            </a:r>
          </a:p>
          <a:p>
            <a:pPr algn="ctr"/>
            <a:r>
              <a:rPr lang="it-IT" sz="2800" b="1" i="0" dirty="0">
                <a:solidFill>
                  <a:srgbClr val="FF0000"/>
                </a:solidFill>
                <a:effectLst/>
              </a:rPr>
              <a:t>2 Timoteo 2:15</a:t>
            </a:r>
            <a:endParaRPr lang="it-IT" sz="2800" dirty="0">
              <a:solidFill>
                <a:srgbClr val="FF0000"/>
              </a:solidFill>
            </a:endParaRPr>
          </a:p>
          <a:p>
            <a:pPr algn="ctr"/>
            <a:r>
              <a:rPr lang="it-IT" sz="2800" b="0" i="1" dirty="0">
                <a:solidFill>
                  <a:srgbClr val="0000FF"/>
                </a:solidFill>
                <a:effectLst/>
              </a:rPr>
              <a:t>Sforzati di presentare te stesso davanti a Dio come un uomo approvato, un operaio che non abbia di che vergognarsi, che dispensi rettamente la parola della verità</a:t>
            </a:r>
            <a:endParaRPr lang="it-IT" sz="2800" i="1" dirty="0">
              <a:solidFill>
                <a:srgbClr val="0000FF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4087" y="3115509"/>
            <a:ext cx="863043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/>
              <a:t>Quando qualcuno si svia dalla Verità</a:t>
            </a:r>
            <a:endParaRPr lang="it-IT" sz="2800" b="1" i="0" dirty="0">
              <a:solidFill>
                <a:srgbClr val="FF0000"/>
              </a:solidFill>
              <a:effectLst/>
            </a:endParaRPr>
          </a:p>
          <a:p>
            <a:pPr algn="ctr"/>
            <a:r>
              <a:rPr lang="it-IT" sz="2800" b="1" i="0" dirty="0">
                <a:solidFill>
                  <a:srgbClr val="FF0000"/>
                </a:solidFill>
                <a:effectLst/>
              </a:rPr>
              <a:t>Giacomo 5:19-20</a:t>
            </a:r>
            <a:endParaRPr lang="it-IT" sz="2800" dirty="0">
              <a:solidFill>
                <a:srgbClr val="FF0000"/>
              </a:solidFill>
            </a:endParaRPr>
          </a:p>
          <a:p>
            <a:pPr algn="ctr"/>
            <a:r>
              <a:rPr lang="it-IT" sz="2800" b="0" i="1" dirty="0">
                <a:solidFill>
                  <a:srgbClr val="0000FF"/>
                </a:solidFill>
                <a:effectLst/>
              </a:rPr>
              <a:t>Fratelli miei, se qualcuno tra di voi si svia dalla verità e uno lo riconduce indietro,</a:t>
            </a:r>
            <a:r>
              <a:rPr lang="it-IT" sz="2800" i="1" dirty="0">
                <a:solidFill>
                  <a:srgbClr val="0000FF"/>
                </a:solidFill>
              </a:rPr>
              <a:t> </a:t>
            </a:r>
            <a:r>
              <a:rPr lang="it-IT" sz="2800" b="0" i="1" dirty="0">
                <a:solidFill>
                  <a:srgbClr val="0000FF"/>
                </a:solidFill>
                <a:effectLst/>
              </a:rPr>
              <a:t>costui sappia che chi avrà riportato indietro un peccatore dall' errore della sua via salverà l'anima del peccatore dalla morte e coprirà una gran quantità di peccati</a:t>
            </a:r>
            <a:endParaRPr lang="it-IT" sz="280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531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13358" y="97448"/>
            <a:ext cx="931396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/>
              <a:t>Quando vi è una relazione illegale</a:t>
            </a:r>
            <a:endParaRPr lang="it-IT" sz="2800" b="1" i="0" dirty="0">
              <a:solidFill>
                <a:srgbClr val="FF0000"/>
              </a:solidFill>
              <a:effectLst/>
            </a:endParaRPr>
          </a:p>
          <a:p>
            <a:pPr algn="ctr"/>
            <a:r>
              <a:rPr lang="it-IT" sz="2800" b="1" i="0" dirty="0">
                <a:solidFill>
                  <a:srgbClr val="FF0000"/>
                </a:solidFill>
                <a:effectLst/>
              </a:rPr>
              <a:t>Giovanni 4:17-18</a:t>
            </a:r>
            <a:endParaRPr lang="it-IT" sz="2800" dirty="0">
              <a:solidFill>
                <a:srgbClr val="FF0000"/>
              </a:solidFill>
            </a:endParaRPr>
          </a:p>
          <a:p>
            <a:pPr algn="ctr"/>
            <a:r>
              <a:rPr lang="it-IT" sz="2800" b="0" i="1" dirty="0">
                <a:solidFill>
                  <a:srgbClr val="0000FF"/>
                </a:solidFill>
                <a:effectLst/>
              </a:rPr>
              <a:t>La donna gli rispose: «Non ho marito». E Gesù: «Hai detto bene: "Non ho marito";</a:t>
            </a:r>
            <a:r>
              <a:rPr lang="it-IT" sz="2800" i="1" dirty="0">
                <a:solidFill>
                  <a:srgbClr val="0000FF"/>
                </a:solidFill>
              </a:rPr>
              <a:t> </a:t>
            </a:r>
            <a:r>
              <a:rPr lang="it-IT" sz="2800" b="0" i="1" dirty="0">
                <a:solidFill>
                  <a:srgbClr val="0000FF"/>
                </a:solidFill>
                <a:effectLst/>
              </a:rPr>
              <a:t>perché hai avuto cinque mariti; e quello che hai ora, non è tuo marito; in questo hai detto la verità».</a:t>
            </a:r>
            <a:endParaRPr lang="it-IT" sz="2800" i="1" dirty="0">
              <a:solidFill>
                <a:srgbClr val="0000FF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13358" y="2737588"/>
            <a:ext cx="915652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/>
              <a:t>Quando si pecca tra fratelli</a:t>
            </a:r>
            <a:endParaRPr lang="it-IT" sz="2800" b="1" i="0" dirty="0">
              <a:solidFill>
                <a:srgbClr val="FF0000"/>
              </a:solidFill>
              <a:effectLst/>
            </a:endParaRPr>
          </a:p>
          <a:p>
            <a:pPr algn="ctr"/>
            <a:r>
              <a:rPr lang="it-IT" sz="2800" b="1" i="0" dirty="0">
                <a:solidFill>
                  <a:srgbClr val="FF0000"/>
                </a:solidFill>
                <a:effectLst/>
              </a:rPr>
              <a:t>Matteo 18:15-17</a:t>
            </a:r>
            <a:endParaRPr lang="it-IT" sz="2800" dirty="0">
              <a:solidFill>
                <a:srgbClr val="FF0000"/>
              </a:solidFill>
            </a:endParaRPr>
          </a:p>
          <a:p>
            <a:pPr algn="ctr"/>
            <a:r>
              <a:rPr lang="it-IT" sz="2800" b="0" i="1" dirty="0">
                <a:solidFill>
                  <a:srgbClr val="0000FF"/>
                </a:solidFill>
                <a:effectLst/>
              </a:rPr>
              <a:t>Se tuo fratello ha peccato contro di te, va' e convincilo fra te e lui solo. Se ti ascolta, avrai guadagnato tuo fratello; ma, se non ti ascolta, prendi con te ancora una o due persone, affinché ogni parola sia confermata per bocca di due o tre testimoni.</a:t>
            </a:r>
            <a:r>
              <a:rPr lang="it-IT" sz="2800" i="1" dirty="0">
                <a:solidFill>
                  <a:srgbClr val="0000FF"/>
                </a:solidFill>
              </a:rPr>
              <a:t> </a:t>
            </a:r>
            <a:r>
              <a:rPr lang="it-IT" sz="2800" b="0" i="1" dirty="0">
                <a:solidFill>
                  <a:srgbClr val="0000FF"/>
                </a:solidFill>
                <a:effectLst/>
              </a:rPr>
              <a:t>Se rifiuta d'ascoltarli, dillo alla chiesa; e, se rifiuta d'ascoltare anche la chiesa, sia per te come il pagano e il pubblicano</a:t>
            </a:r>
            <a:endParaRPr lang="it-IT" sz="280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95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402053" y="756745"/>
            <a:ext cx="740979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/>
              <a:t>Quando si vede la sofferenza e non si agisce con </a:t>
            </a:r>
            <a:r>
              <a:rPr lang="it-IT" sz="2800" b="1"/>
              <a:t>preghiere, suppliche e </a:t>
            </a:r>
            <a:r>
              <a:rPr lang="it-IT" sz="2800" b="1" dirty="0"/>
              <a:t>perseveranza</a:t>
            </a:r>
          </a:p>
          <a:p>
            <a:pPr algn="ctr"/>
            <a:endParaRPr lang="it-IT" sz="2800" b="1" i="0" dirty="0">
              <a:solidFill>
                <a:srgbClr val="FF0000"/>
              </a:solidFill>
              <a:effectLst/>
            </a:endParaRPr>
          </a:p>
          <a:p>
            <a:pPr algn="ctr"/>
            <a:r>
              <a:rPr lang="it-IT" sz="2800" b="1" i="0" dirty="0">
                <a:solidFill>
                  <a:srgbClr val="FF0000"/>
                </a:solidFill>
                <a:effectLst/>
              </a:rPr>
              <a:t>Efesini 6:18</a:t>
            </a:r>
            <a:endParaRPr lang="it-IT" sz="2800" dirty="0">
              <a:solidFill>
                <a:srgbClr val="FF0000"/>
              </a:solidFill>
            </a:endParaRPr>
          </a:p>
          <a:p>
            <a:pPr algn="ctr"/>
            <a:r>
              <a:rPr lang="it-IT" sz="2800" i="1" dirty="0">
                <a:solidFill>
                  <a:srgbClr val="0000FF"/>
                </a:solidFill>
              </a:rPr>
              <a:t>P</a:t>
            </a:r>
            <a:r>
              <a:rPr lang="it-IT" sz="2800" b="0" i="1" dirty="0">
                <a:solidFill>
                  <a:srgbClr val="0000FF"/>
                </a:solidFill>
                <a:effectLst/>
              </a:rPr>
              <a:t>regate in ogni tempo, per mezzo dello Spirito, con ogni preghiera e supplica; vegliate a questo scopo con ogni perseveranza. Pregate per tutti i santi,</a:t>
            </a:r>
            <a:r>
              <a:rPr lang="it-IT" sz="2800" i="1" dirty="0">
                <a:solidFill>
                  <a:srgbClr val="0000FF"/>
                </a:solidFill>
              </a:rPr>
              <a:t> e anche per me, affinché mi sia dato di parlare apertamente per far conoscere con franchezza il mistero del vangelo</a:t>
            </a:r>
          </a:p>
        </p:txBody>
      </p:sp>
    </p:spTree>
    <p:extLst>
      <p:ext uri="{BB962C8B-B14F-4D97-AF65-F5344CB8AC3E}">
        <p14:creationId xmlns:p14="http://schemas.microsoft.com/office/powerpoint/2010/main" val="226759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930166" y="971762"/>
            <a:ext cx="783546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i="0" dirty="0">
                <a:effectLst/>
              </a:rPr>
              <a:t>Conclusione: costruire nel Signore</a:t>
            </a:r>
          </a:p>
          <a:p>
            <a:pPr algn="ctr"/>
            <a:endParaRPr lang="it-IT" sz="2800" b="1" i="0" dirty="0">
              <a:effectLst/>
            </a:endParaRPr>
          </a:p>
          <a:p>
            <a:pPr algn="ctr"/>
            <a:r>
              <a:rPr lang="it-IT" sz="2800" b="1" i="0" dirty="0">
                <a:solidFill>
                  <a:srgbClr val="FF0000"/>
                </a:solidFill>
                <a:effectLst/>
              </a:rPr>
              <a:t>Aggeo 1:13-14</a:t>
            </a:r>
            <a:endParaRPr lang="it-IT" sz="2800" dirty="0">
              <a:solidFill>
                <a:srgbClr val="FF0000"/>
              </a:solidFill>
            </a:endParaRPr>
          </a:p>
          <a:p>
            <a:pPr algn="ctr"/>
            <a:r>
              <a:rPr lang="it-IT" sz="2800" b="0" i="1" dirty="0">
                <a:solidFill>
                  <a:srgbClr val="0000FF"/>
                </a:solidFill>
                <a:effectLst/>
              </a:rPr>
              <a:t>Aggeo, inviato dal SIGNORE, trasmise al popolo questo messaggio del SIGNORE: «Io sono con voi», dice il SIGNORE.</a:t>
            </a:r>
            <a:r>
              <a:rPr lang="it-IT" sz="2800" i="1" dirty="0">
                <a:solidFill>
                  <a:srgbClr val="0000FF"/>
                </a:solidFill>
              </a:rPr>
              <a:t> </a:t>
            </a:r>
            <a:r>
              <a:rPr lang="it-IT" sz="2800" b="0" i="1" dirty="0">
                <a:solidFill>
                  <a:srgbClr val="0000FF"/>
                </a:solidFill>
                <a:effectLst/>
              </a:rPr>
              <a:t>Il SIGNORE risvegliò lo spirito di </a:t>
            </a:r>
            <a:r>
              <a:rPr lang="it-IT" sz="2800" b="0" i="1" dirty="0" err="1">
                <a:solidFill>
                  <a:srgbClr val="0000FF"/>
                </a:solidFill>
                <a:effectLst/>
              </a:rPr>
              <a:t>Zorobabel</a:t>
            </a:r>
            <a:r>
              <a:rPr lang="it-IT" sz="2800" b="0" i="1" dirty="0">
                <a:solidFill>
                  <a:srgbClr val="0000FF"/>
                </a:solidFill>
                <a:effectLst/>
              </a:rPr>
              <a:t>, figlio di </a:t>
            </a:r>
            <a:r>
              <a:rPr lang="it-IT" sz="2800" b="0" i="1" dirty="0" err="1">
                <a:solidFill>
                  <a:srgbClr val="0000FF"/>
                </a:solidFill>
                <a:effectLst/>
              </a:rPr>
              <a:t>Sealtiel</a:t>
            </a:r>
            <a:r>
              <a:rPr lang="it-IT" sz="2800" b="0" i="1" dirty="0">
                <a:solidFill>
                  <a:srgbClr val="0000FF"/>
                </a:solidFill>
                <a:effectLst/>
              </a:rPr>
              <a:t>, governatore di Giuda, e lo spirito di Giosuè, figlio di </a:t>
            </a:r>
            <a:r>
              <a:rPr lang="it-IT" sz="2800" b="0" i="1" dirty="0" err="1">
                <a:solidFill>
                  <a:srgbClr val="0000FF"/>
                </a:solidFill>
                <a:effectLst/>
              </a:rPr>
              <a:t>Iosadac</a:t>
            </a:r>
            <a:r>
              <a:rPr lang="it-IT" sz="2800" b="0" i="1" dirty="0">
                <a:solidFill>
                  <a:srgbClr val="0000FF"/>
                </a:solidFill>
                <a:effectLst/>
              </a:rPr>
              <a:t>, sommo sacerdote, e lo spirito di tutto il resto del popolo; essi vennero e </a:t>
            </a:r>
            <a:r>
              <a:rPr lang="it-IT" sz="2800" b="0" i="1" u="sng" dirty="0">
                <a:solidFill>
                  <a:srgbClr val="0000FF"/>
                </a:solidFill>
                <a:effectLst/>
              </a:rPr>
              <a:t>cominciarono a lavorare nella casa del SIGNORE</a:t>
            </a:r>
            <a:r>
              <a:rPr lang="it-IT" sz="2800" b="0" i="1" dirty="0">
                <a:solidFill>
                  <a:srgbClr val="0000FF"/>
                </a:solidFill>
                <a:effectLst/>
              </a:rPr>
              <a:t> degli eserciti, loro Dio</a:t>
            </a:r>
            <a:endParaRPr lang="it-IT" sz="280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17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13151" y="173007"/>
            <a:ext cx="9169051" cy="6478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i="0" dirty="0">
                <a:solidFill>
                  <a:srgbClr val="FF0000"/>
                </a:solidFill>
                <a:effectLst/>
                <a:hlinkClick r:id="rId2" action="ppaction://hlinksldjump"/>
              </a:rPr>
              <a:t>Esdra 2:64-70</a:t>
            </a:r>
            <a:endParaRPr lang="it-IT" sz="2400" b="1" i="0" dirty="0">
              <a:solidFill>
                <a:srgbClr val="FF0000"/>
              </a:solidFill>
              <a:effectLst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400" b="1" i="0" dirty="0">
                <a:solidFill>
                  <a:srgbClr val="000000"/>
                </a:solidFill>
                <a:effectLst/>
              </a:rPr>
              <a:t>64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 - La comunità nel suo insieme contava Quarantaduemila-trecentosessanta persone,</a:t>
            </a:r>
            <a:endParaRPr lang="it-IT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400" b="1" i="0" dirty="0">
                <a:solidFill>
                  <a:srgbClr val="000000"/>
                </a:solidFill>
                <a:effectLst/>
              </a:rPr>
              <a:t>65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 - senza contare i loro servi e le loro serve, che ammontavano a settemila-</a:t>
            </a:r>
            <a:r>
              <a:rPr lang="it-IT" sz="2400" b="0" i="0" dirty="0" err="1">
                <a:solidFill>
                  <a:srgbClr val="000000"/>
                </a:solidFill>
                <a:effectLst/>
              </a:rPr>
              <a:t>trecentotrentasette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. Avevano anche duecento cantanti, maschi e femmine.</a:t>
            </a:r>
            <a:endParaRPr lang="it-IT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400" b="1" i="0" dirty="0">
                <a:solidFill>
                  <a:srgbClr val="000000"/>
                </a:solidFill>
                <a:effectLst/>
              </a:rPr>
              <a:t>66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 - Avevano </a:t>
            </a:r>
            <a:r>
              <a:rPr lang="it-IT" sz="2400" b="0" i="0" dirty="0" err="1">
                <a:solidFill>
                  <a:srgbClr val="000000"/>
                </a:solidFill>
                <a:effectLst/>
              </a:rPr>
              <a:t>settecentotrentasei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 cavalli, </a:t>
            </a:r>
            <a:r>
              <a:rPr lang="it-IT" sz="2400" b="0" i="0" dirty="0" err="1">
                <a:solidFill>
                  <a:srgbClr val="000000"/>
                </a:solidFill>
                <a:effectLst/>
              </a:rPr>
              <a:t>duecentoquarantacinque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 muli,</a:t>
            </a:r>
            <a:endParaRPr lang="it-IT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400" b="1" i="0" dirty="0">
                <a:solidFill>
                  <a:srgbClr val="000000"/>
                </a:solidFill>
                <a:effectLst/>
              </a:rPr>
              <a:t>67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 - </a:t>
            </a:r>
            <a:r>
              <a:rPr lang="it-IT" sz="2400" b="0" i="0" dirty="0" err="1">
                <a:solidFill>
                  <a:srgbClr val="000000"/>
                </a:solidFill>
                <a:effectLst/>
              </a:rPr>
              <a:t>quattrocentotrentacinque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 cammelli e seimila-settecentoventi asini.</a:t>
            </a:r>
            <a:r>
              <a:rPr lang="it-IT" sz="2400" dirty="0"/>
              <a:t> </a:t>
            </a:r>
            <a:r>
              <a:rPr lang="it-IT" sz="2400" b="1" i="0" dirty="0">
                <a:solidFill>
                  <a:srgbClr val="000000"/>
                </a:solidFill>
                <a:effectLst/>
              </a:rPr>
              <a:t>68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 - Alcuni dei capi famiglia, quando giunsero alla casa del SIGNORE che si trova a Gerusalemme, fecero offerte volontarie per la casa di Dio, per ricostruirla dove stava prima.</a:t>
            </a:r>
            <a:endParaRPr lang="it-IT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400" b="1" i="0" dirty="0">
                <a:solidFill>
                  <a:srgbClr val="000000"/>
                </a:solidFill>
                <a:effectLst/>
              </a:rPr>
              <a:t>69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 - Diedero al tesoro dell' opera, secondo i loro mezzi, </a:t>
            </a:r>
            <a:r>
              <a:rPr lang="it-IT" sz="2400" b="0" i="0" dirty="0" err="1">
                <a:solidFill>
                  <a:srgbClr val="000000"/>
                </a:solidFill>
                <a:effectLst/>
              </a:rPr>
              <a:t>sessantunmila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 dracme d'oro, cinquemila mine d' argento e cento vesti sacerdotali.</a:t>
            </a:r>
            <a:endParaRPr lang="it-IT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400" b="1" i="0" dirty="0">
                <a:solidFill>
                  <a:srgbClr val="000000"/>
                </a:solidFill>
                <a:effectLst/>
              </a:rPr>
              <a:t>70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 - I sacerdoti, i Leviti, la gente del popolo, i cantori, i portinai, i </a:t>
            </a:r>
            <a:r>
              <a:rPr lang="it-IT" sz="2400" b="0" i="0" dirty="0" err="1">
                <a:solidFill>
                  <a:srgbClr val="000000"/>
                </a:solidFill>
                <a:effectLst/>
              </a:rPr>
              <a:t>Netinei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, si stabilirono nelle loro città; e tutti gli Israeliti, nelle rispettive città.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3931593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</TotalTime>
  <Words>1475</Words>
  <Application>Microsoft Office PowerPoint</Application>
  <PresentationFormat>A4 (21x29,7 cm)</PresentationFormat>
  <Paragraphs>80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Tema di Office</vt:lpstr>
      <vt:lpstr>2_Tema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Fosci</dc:creator>
  <cp:lastModifiedBy>francesco fosci</cp:lastModifiedBy>
  <cp:revision>26</cp:revision>
  <dcterms:created xsi:type="dcterms:W3CDTF">2020-01-31T16:49:54Z</dcterms:created>
  <dcterms:modified xsi:type="dcterms:W3CDTF">2025-04-25T05:51:59Z</dcterms:modified>
</cp:coreProperties>
</file>