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sldIdLst>
    <p:sldId id="271" r:id="rId3"/>
    <p:sldId id="267" r:id="rId4"/>
    <p:sldId id="266" r:id="rId5"/>
    <p:sldId id="269" r:id="rId6"/>
    <p:sldId id="257" r:id="rId7"/>
    <p:sldId id="262" r:id="rId8"/>
    <p:sldId id="264" r:id="rId9"/>
    <p:sldId id="265" r:id="rId10"/>
    <p:sldId id="270" r:id="rId11"/>
    <p:sldId id="272" r:id="rId12"/>
    <p:sldId id="273" r:id="rId13"/>
    <p:sldId id="268" r:id="rId14"/>
    <p:sldId id="258" r:id="rId15"/>
    <p:sldId id="259" r:id="rId16"/>
    <p:sldId id="260" r:id="rId17"/>
    <p:sldId id="261" r:id="rId18"/>
    <p:sldId id="263" r:id="rId19"/>
    <p:sldId id="256" r:id="rId20"/>
  </p:sldIdLst>
  <p:sldSz cx="10799763" cy="7559675"/>
  <p:notesSz cx="10002838" cy="6881813"/>
  <p:defaultTextStyle>
    <a:defPPr>
      <a:defRPr lang="it-IT"/>
    </a:defPPr>
    <a:lvl1pPr marL="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1pPr>
    <a:lvl2pPr marL="49085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2pPr>
    <a:lvl3pPr marL="98170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3pPr>
    <a:lvl4pPr marL="147255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4pPr>
    <a:lvl5pPr marL="196340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5pPr>
    <a:lvl6pPr marL="245425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6pPr>
    <a:lvl7pPr marL="294510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7pPr>
    <a:lvl8pPr marL="3435949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8pPr>
    <a:lvl9pPr marL="3926799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4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  <a:srgbClr val="000066"/>
    <a:srgbClr val="DCF8EB"/>
    <a:srgbClr val="A7EDCC"/>
    <a:srgbClr val="0033CC"/>
    <a:srgbClr val="89E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4" y="936"/>
      </p:cViewPr>
      <p:guideLst>
        <p:guide orient="horz" pos="2381"/>
        <p:guide pos="34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2" y="1237197"/>
            <a:ext cx="9179799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3970580"/>
            <a:ext cx="8099822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DCE1-B8D1-4F24-9B33-F45922F71A5D}" type="datetimeFigureOut">
              <a:rPr lang="it-IT" smtClean="0"/>
              <a:t>01/09/2022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7809-92BF-4712-8C00-D6FED260D2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9224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DCE1-B8D1-4F24-9B33-F45922F71A5D}" type="datetimeFigureOut">
              <a:rPr lang="it-IT" smtClean="0"/>
              <a:t>01/09/2022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7809-92BF-4712-8C00-D6FED260D2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5131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1" y="402483"/>
            <a:ext cx="2328699" cy="640647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402483"/>
            <a:ext cx="6851100" cy="64064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DCE1-B8D1-4F24-9B33-F45922F71A5D}" type="datetimeFigureOut">
              <a:rPr lang="it-IT" smtClean="0"/>
              <a:t>01/09/2022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7809-92BF-4712-8C00-D6FED260D2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8741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2" y="1237197"/>
            <a:ext cx="9179799" cy="2631887"/>
          </a:xfrm>
        </p:spPr>
        <p:txBody>
          <a:bodyPr anchor="b"/>
          <a:lstStyle>
            <a:lvl1pPr algn="ctr">
              <a:defRPr sz="654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3970580"/>
            <a:ext cx="8099822" cy="1825171"/>
          </a:xfrm>
        </p:spPr>
        <p:txBody>
          <a:bodyPr/>
          <a:lstStyle>
            <a:lvl1pPr marL="0" indent="0" algn="ctr">
              <a:buNone/>
              <a:defRPr sz="2616"/>
            </a:lvl1pPr>
            <a:lvl2pPr marL="498439" indent="0" algn="ctr">
              <a:buNone/>
              <a:defRPr sz="2180"/>
            </a:lvl2pPr>
            <a:lvl3pPr marL="996879" indent="0" algn="ctr">
              <a:buNone/>
              <a:defRPr sz="1962"/>
            </a:lvl3pPr>
            <a:lvl4pPr marL="1495318" indent="0" algn="ctr">
              <a:buNone/>
              <a:defRPr sz="1744"/>
            </a:lvl4pPr>
            <a:lvl5pPr marL="1993758" indent="0" algn="ctr">
              <a:buNone/>
              <a:defRPr sz="1744"/>
            </a:lvl5pPr>
            <a:lvl6pPr marL="2492197" indent="0" algn="ctr">
              <a:buNone/>
              <a:defRPr sz="1744"/>
            </a:lvl6pPr>
            <a:lvl7pPr marL="2990637" indent="0" algn="ctr">
              <a:buNone/>
              <a:defRPr sz="1744"/>
            </a:lvl7pPr>
            <a:lvl8pPr marL="3489076" indent="0" algn="ctr">
              <a:buNone/>
              <a:defRPr sz="1744"/>
            </a:lvl8pPr>
            <a:lvl9pPr marL="3987516" indent="0" algn="ctr">
              <a:buNone/>
              <a:defRPr sz="1744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B7466531-0171-4BE3-A920-F34A6D88BE33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01/09/2022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994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57ABCB7A-55B9-468B-8A4B-39D45F9A9118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01/09/2022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1540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60" y="1884672"/>
            <a:ext cx="9314796" cy="3144614"/>
          </a:xfrm>
        </p:spPr>
        <p:txBody>
          <a:bodyPr anchor="b"/>
          <a:lstStyle>
            <a:lvl1pPr>
              <a:defRPr sz="654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60" y="5059036"/>
            <a:ext cx="9314796" cy="1653678"/>
          </a:xfrm>
        </p:spPr>
        <p:txBody>
          <a:bodyPr/>
          <a:lstStyle>
            <a:lvl1pPr marL="0" indent="0">
              <a:buNone/>
              <a:defRPr sz="2616">
                <a:solidFill>
                  <a:schemeClr val="tx1"/>
                </a:solidFill>
              </a:defRPr>
            </a:lvl1pPr>
            <a:lvl2pPr marL="498439" indent="0">
              <a:buNone/>
              <a:defRPr sz="2180">
                <a:solidFill>
                  <a:schemeClr val="tx1">
                    <a:tint val="75000"/>
                  </a:schemeClr>
                </a:solidFill>
              </a:defRPr>
            </a:lvl2pPr>
            <a:lvl3pPr marL="996879" indent="0">
              <a:buNone/>
              <a:defRPr sz="1962">
                <a:solidFill>
                  <a:schemeClr val="tx1">
                    <a:tint val="75000"/>
                  </a:schemeClr>
                </a:solidFill>
              </a:defRPr>
            </a:lvl3pPr>
            <a:lvl4pPr marL="1495318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4pPr>
            <a:lvl5pPr marL="1993758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5pPr>
            <a:lvl6pPr marL="2492197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6pPr>
            <a:lvl7pPr marL="2990637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7pPr>
            <a:lvl8pPr marL="3489076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8pPr>
            <a:lvl9pPr marL="3987516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E3E4402C-64CA-4D60-BC46-0D51B5C0909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01/09/2022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9214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2012414"/>
            <a:ext cx="4589899" cy="4796544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1" y="2012414"/>
            <a:ext cx="4589899" cy="4796544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C062BFDE-82A6-4BF2-ABD5-A5E7E8DAAF7C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01/09/2022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958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02485"/>
            <a:ext cx="9314796" cy="146118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1853171"/>
            <a:ext cx="4568806" cy="908210"/>
          </a:xfrm>
        </p:spPr>
        <p:txBody>
          <a:bodyPr anchor="b"/>
          <a:lstStyle>
            <a:lvl1pPr marL="0" indent="0">
              <a:buNone/>
              <a:defRPr sz="2616" b="1"/>
            </a:lvl1pPr>
            <a:lvl2pPr marL="498439" indent="0">
              <a:buNone/>
              <a:defRPr sz="2180" b="1"/>
            </a:lvl2pPr>
            <a:lvl3pPr marL="996879" indent="0">
              <a:buNone/>
              <a:defRPr sz="1962" b="1"/>
            </a:lvl3pPr>
            <a:lvl4pPr marL="1495318" indent="0">
              <a:buNone/>
              <a:defRPr sz="1744" b="1"/>
            </a:lvl4pPr>
            <a:lvl5pPr marL="1993758" indent="0">
              <a:buNone/>
              <a:defRPr sz="1744" b="1"/>
            </a:lvl5pPr>
            <a:lvl6pPr marL="2492197" indent="0">
              <a:buNone/>
              <a:defRPr sz="1744" b="1"/>
            </a:lvl6pPr>
            <a:lvl7pPr marL="2990637" indent="0">
              <a:buNone/>
              <a:defRPr sz="1744" b="1"/>
            </a:lvl7pPr>
            <a:lvl8pPr marL="3489076" indent="0">
              <a:buNone/>
              <a:defRPr sz="1744" b="1"/>
            </a:lvl8pPr>
            <a:lvl9pPr marL="3987516" indent="0">
              <a:buNone/>
              <a:defRPr sz="1744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2761381"/>
            <a:ext cx="4568806" cy="406157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853171"/>
            <a:ext cx="4591306" cy="908210"/>
          </a:xfrm>
        </p:spPr>
        <p:txBody>
          <a:bodyPr anchor="b"/>
          <a:lstStyle>
            <a:lvl1pPr marL="0" indent="0">
              <a:buNone/>
              <a:defRPr sz="2616" b="1"/>
            </a:lvl1pPr>
            <a:lvl2pPr marL="498439" indent="0">
              <a:buNone/>
              <a:defRPr sz="2180" b="1"/>
            </a:lvl2pPr>
            <a:lvl3pPr marL="996879" indent="0">
              <a:buNone/>
              <a:defRPr sz="1962" b="1"/>
            </a:lvl3pPr>
            <a:lvl4pPr marL="1495318" indent="0">
              <a:buNone/>
              <a:defRPr sz="1744" b="1"/>
            </a:lvl4pPr>
            <a:lvl5pPr marL="1993758" indent="0">
              <a:buNone/>
              <a:defRPr sz="1744" b="1"/>
            </a:lvl5pPr>
            <a:lvl6pPr marL="2492197" indent="0">
              <a:buNone/>
              <a:defRPr sz="1744" b="1"/>
            </a:lvl6pPr>
            <a:lvl7pPr marL="2990637" indent="0">
              <a:buNone/>
              <a:defRPr sz="1744" b="1"/>
            </a:lvl7pPr>
            <a:lvl8pPr marL="3489076" indent="0">
              <a:buNone/>
              <a:defRPr sz="1744" b="1"/>
            </a:lvl8pPr>
            <a:lvl9pPr marL="3987516" indent="0">
              <a:buNone/>
              <a:defRPr sz="1744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2761381"/>
            <a:ext cx="4591306" cy="406157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1ABA51DD-1FF8-4506-9AE3-0D423394567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01/09/2022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2475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97A47C96-B45C-42E9-A2BE-9F4630344DC2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01/09/2022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8922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0AD46154-6DFC-471B-A047-BE9B04A06A9E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01/09/2022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1121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503978"/>
            <a:ext cx="3483205" cy="1763924"/>
          </a:xfrm>
        </p:spPr>
        <p:txBody>
          <a:bodyPr anchor="b"/>
          <a:lstStyle>
            <a:lvl1pPr>
              <a:defRPr sz="3489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1088456"/>
            <a:ext cx="5467381" cy="5372269"/>
          </a:xfrm>
        </p:spPr>
        <p:txBody>
          <a:bodyPr/>
          <a:lstStyle>
            <a:lvl1pPr>
              <a:defRPr sz="3489"/>
            </a:lvl1pPr>
            <a:lvl2pPr>
              <a:defRPr sz="3053"/>
            </a:lvl2pPr>
            <a:lvl3pPr>
              <a:defRPr sz="2616"/>
            </a:lvl3pPr>
            <a:lvl4pPr>
              <a:defRPr sz="2180"/>
            </a:lvl4pPr>
            <a:lvl5pPr>
              <a:defRPr sz="2180"/>
            </a:lvl5pPr>
            <a:lvl6pPr>
              <a:defRPr sz="2180"/>
            </a:lvl6pPr>
            <a:lvl7pPr>
              <a:defRPr sz="2180"/>
            </a:lvl7pPr>
            <a:lvl8pPr>
              <a:defRPr sz="2180"/>
            </a:lvl8pPr>
            <a:lvl9pPr>
              <a:defRPr sz="218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2267902"/>
            <a:ext cx="3483205" cy="4201570"/>
          </a:xfrm>
        </p:spPr>
        <p:txBody>
          <a:bodyPr/>
          <a:lstStyle>
            <a:lvl1pPr marL="0" indent="0">
              <a:buNone/>
              <a:defRPr sz="1744"/>
            </a:lvl1pPr>
            <a:lvl2pPr marL="498439" indent="0">
              <a:buNone/>
              <a:defRPr sz="1526"/>
            </a:lvl2pPr>
            <a:lvl3pPr marL="996879" indent="0">
              <a:buNone/>
              <a:defRPr sz="1308"/>
            </a:lvl3pPr>
            <a:lvl4pPr marL="1495318" indent="0">
              <a:buNone/>
              <a:defRPr sz="1090"/>
            </a:lvl4pPr>
            <a:lvl5pPr marL="1993758" indent="0">
              <a:buNone/>
              <a:defRPr sz="1090"/>
            </a:lvl5pPr>
            <a:lvl6pPr marL="2492197" indent="0">
              <a:buNone/>
              <a:defRPr sz="1090"/>
            </a:lvl6pPr>
            <a:lvl7pPr marL="2990637" indent="0">
              <a:buNone/>
              <a:defRPr sz="1090"/>
            </a:lvl7pPr>
            <a:lvl8pPr marL="3489076" indent="0">
              <a:buNone/>
              <a:defRPr sz="1090"/>
            </a:lvl8pPr>
            <a:lvl9pPr marL="3987516" indent="0">
              <a:buNone/>
              <a:defRPr sz="109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34092A80-C349-4798-A6EC-5A0AED4E6966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01/09/2022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174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DCE1-B8D1-4F24-9B33-F45922F71A5D}" type="datetimeFigureOut">
              <a:rPr lang="it-IT" smtClean="0"/>
              <a:t>01/09/2022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7809-92BF-4712-8C00-D6FED260D2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6660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503978"/>
            <a:ext cx="3483205" cy="1763924"/>
          </a:xfrm>
        </p:spPr>
        <p:txBody>
          <a:bodyPr anchor="b"/>
          <a:lstStyle>
            <a:lvl1pPr>
              <a:defRPr sz="3489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1088456"/>
            <a:ext cx="5467381" cy="5372269"/>
          </a:xfrm>
        </p:spPr>
        <p:txBody>
          <a:bodyPr anchor="t"/>
          <a:lstStyle>
            <a:lvl1pPr marL="0" indent="0">
              <a:buNone/>
              <a:defRPr sz="3489"/>
            </a:lvl1pPr>
            <a:lvl2pPr marL="498439" indent="0">
              <a:buNone/>
              <a:defRPr sz="3053"/>
            </a:lvl2pPr>
            <a:lvl3pPr marL="996879" indent="0">
              <a:buNone/>
              <a:defRPr sz="2616"/>
            </a:lvl3pPr>
            <a:lvl4pPr marL="1495318" indent="0">
              <a:buNone/>
              <a:defRPr sz="2180"/>
            </a:lvl4pPr>
            <a:lvl5pPr marL="1993758" indent="0">
              <a:buNone/>
              <a:defRPr sz="2180"/>
            </a:lvl5pPr>
            <a:lvl6pPr marL="2492197" indent="0">
              <a:buNone/>
              <a:defRPr sz="2180"/>
            </a:lvl6pPr>
            <a:lvl7pPr marL="2990637" indent="0">
              <a:buNone/>
              <a:defRPr sz="2180"/>
            </a:lvl7pPr>
            <a:lvl8pPr marL="3489076" indent="0">
              <a:buNone/>
              <a:defRPr sz="2180"/>
            </a:lvl8pPr>
            <a:lvl9pPr marL="3987516" indent="0">
              <a:buNone/>
              <a:defRPr sz="218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2267902"/>
            <a:ext cx="3483205" cy="4201570"/>
          </a:xfrm>
        </p:spPr>
        <p:txBody>
          <a:bodyPr/>
          <a:lstStyle>
            <a:lvl1pPr marL="0" indent="0">
              <a:buNone/>
              <a:defRPr sz="1744"/>
            </a:lvl1pPr>
            <a:lvl2pPr marL="498439" indent="0">
              <a:buNone/>
              <a:defRPr sz="1526"/>
            </a:lvl2pPr>
            <a:lvl3pPr marL="996879" indent="0">
              <a:buNone/>
              <a:defRPr sz="1308"/>
            </a:lvl3pPr>
            <a:lvl4pPr marL="1495318" indent="0">
              <a:buNone/>
              <a:defRPr sz="1090"/>
            </a:lvl4pPr>
            <a:lvl5pPr marL="1993758" indent="0">
              <a:buNone/>
              <a:defRPr sz="1090"/>
            </a:lvl5pPr>
            <a:lvl6pPr marL="2492197" indent="0">
              <a:buNone/>
              <a:defRPr sz="1090"/>
            </a:lvl6pPr>
            <a:lvl7pPr marL="2990637" indent="0">
              <a:buNone/>
              <a:defRPr sz="1090"/>
            </a:lvl7pPr>
            <a:lvl8pPr marL="3489076" indent="0">
              <a:buNone/>
              <a:defRPr sz="1090"/>
            </a:lvl8pPr>
            <a:lvl9pPr marL="3987516" indent="0">
              <a:buNone/>
              <a:defRPr sz="109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DF4836C6-AC57-44EF-9A6B-8BF8D77D7387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01/09/2022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0283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0101DCB9-D506-49E8-AA97-AB23D0D0B22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01/09/2022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7388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2" y="402483"/>
            <a:ext cx="2328699" cy="640647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5" y="402483"/>
            <a:ext cx="6851100" cy="6406475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FCBF9C51-298C-4494-9310-3A7C0A790A06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01/09/2022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94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884671"/>
            <a:ext cx="9314796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5059035"/>
            <a:ext cx="9314796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DCE1-B8D1-4F24-9B33-F45922F71A5D}" type="datetimeFigureOut">
              <a:rPr lang="it-IT" smtClean="0"/>
              <a:t>01/09/2022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7809-92BF-4712-8C00-D6FED260D2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040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2012414"/>
            <a:ext cx="4589899" cy="4796544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2012414"/>
            <a:ext cx="4589899" cy="4796544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DCE1-B8D1-4F24-9B33-F45922F71A5D}" type="datetimeFigureOut">
              <a:rPr lang="it-IT" smtClean="0"/>
              <a:t>01/09/2022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7809-92BF-4712-8C00-D6FED260D2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7269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402484"/>
            <a:ext cx="9314796" cy="146118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1853171"/>
            <a:ext cx="4568805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2761381"/>
            <a:ext cx="4568805" cy="4061576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1" y="1853171"/>
            <a:ext cx="4591306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1" y="2761381"/>
            <a:ext cx="4591306" cy="4061576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DCE1-B8D1-4F24-9B33-F45922F71A5D}" type="datetimeFigureOut">
              <a:rPr lang="it-IT" smtClean="0"/>
              <a:t>01/09/2022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7809-92BF-4712-8C00-D6FED260D2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5510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DCE1-B8D1-4F24-9B33-F45922F71A5D}" type="datetimeFigureOut">
              <a:rPr lang="it-IT" smtClean="0"/>
              <a:t>01/09/2022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7809-92BF-4712-8C00-D6FED260D2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095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DCE1-B8D1-4F24-9B33-F45922F71A5D}" type="datetimeFigureOut">
              <a:rPr lang="it-IT" smtClean="0"/>
              <a:t>01/09/2022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7809-92BF-4712-8C00-D6FED260D2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6584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503978"/>
            <a:ext cx="3483205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1088455"/>
            <a:ext cx="546738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2267902"/>
            <a:ext cx="3483205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DCE1-B8D1-4F24-9B33-F45922F71A5D}" type="datetimeFigureOut">
              <a:rPr lang="it-IT" smtClean="0"/>
              <a:t>01/09/2022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7809-92BF-4712-8C00-D6FED260D2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1245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503978"/>
            <a:ext cx="3483205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1088455"/>
            <a:ext cx="546738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2267902"/>
            <a:ext cx="3483205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DCE1-B8D1-4F24-9B33-F45922F71A5D}" type="datetimeFigureOut">
              <a:rPr lang="it-IT" smtClean="0"/>
              <a:t>01/09/2022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7809-92BF-4712-8C00-D6FED260D2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467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9E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402484"/>
            <a:ext cx="9314796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2012414"/>
            <a:ext cx="9314796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7006700"/>
            <a:ext cx="242994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8DCE1-B8D1-4F24-9B33-F45922F71A5D}" type="datetimeFigureOut">
              <a:rPr lang="it-IT" smtClean="0"/>
              <a:t>01/09/2022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7006700"/>
            <a:ext cx="36449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7006700"/>
            <a:ext cx="242994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87809-92BF-4712-8C00-D6FED260D2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9363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9E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5" y="402485"/>
            <a:ext cx="9314796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5" y="2012414"/>
            <a:ext cx="9314796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7006701"/>
            <a:ext cx="242994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01012"/>
            <a:fld id="{F80058EF-BDB0-4F23-B6CA-8712EDFFD531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01/09/2022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3" y="7006701"/>
            <a:ext cx="36449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3" y="7006701"/>
            <a:ext cx="242994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147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96879" rtl="0" eaLnBrk="1" latinLnBrk="0" hangingPunct="1">
        <a:lnSpc>
          <a:spcPct val="90000"/>
        </a:lnSpc>
        <a:spcBef>
          <a:spcPct val="0"/>
        </a:spcBef>
        <a:buNone/>
        <a:defRPr sz="47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9220" indent="-249220" algn="l" defTabSz="996879" rtl="0" eaLnBrk="1" latinLnBrk="0" hangingPunct="1">
        <a:lnSpc>
          <a:spcPct val="90000"/>
        </a:lnSpc>
        <a:spcBef>
          <a:spcPts val="1090"/>
        </a:spcBef>
        <a:buFont typeface="Arial" panose="020B0604020202020204" pitchFamily="34" charset="0"/>
        <a:buChar char="•"/>
        <a:defRPr sz="3053" kern="1200">
          <a:solidFill>
            <a:schemeClr val="tx1"/>
          </a:solidFill>
          <a:latin typeface="+mn-lt"/>
          <a:ea typeface="+mn-ea"/>
          <a:cs typeface="+mn-cs"/>
        </a:defRPr>
      </a:lvl1pPr>
      <a:lvl2pPr marL="747659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2616" kern="1200">
          <a:solidFill>
            <a:schemeClr val="tx1"/>
          </a:solidFill>
          <a:latin typeface="+mn-lt"/>
          <a:ea typeface="+mn-ea"/>
          <a:cs typeface="+mn-cs"/>
        </a:defRPr>
      </a:lvl2pPr>
      <a:lvl3pPr marL="1246099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2180" kern="1200">
          <a:solidFill>
            <a:schemeClr val="tx1"/>
          </a:solidFill>
          <a:latin typeface="+mn-lt"/>
          <a:ea typeface="+mn-ea"/>
          <a:cs typeface="+mn-cs"/>
        </a:defRPr>
      </a:lvl3pPr>
      <a:lvl4pPr marL="1744538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4pPr>
      <a:lvl5pPr marL="2242977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5pPr>
      <a:lvl6pPr marL="2741417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6pPr>
      <a:lvl7pPr marL="3239856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7pPr>
      <a:lvl8pPr marL="3738296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8pPr>
      <a:lvl9pPr marL="4236735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1pPr>
      <a:lvl2pPr marL="498439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2pPr>
      <a:lvl3pPr marL="996879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3pPr>
      <a:lvl4pPr marL="1495318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4pPr>
      <a:lvl5pPr marL="1993758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5pPr>
      <a:lvl6pPr marL="2492197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6pPr>
      <a:lvl7pPr marL="2990637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7pPr>
      <a:lvl8pPr marL="3489076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8pPr>
      <a:lvl9pPr marL="3987516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</a:t>
            </a:r>
            <a:r>
              <a:rPr lang="it-IT" altLang="it-IT" sz="3053" smtClean="0">
                <a:solidFill>
                  <a:srgbClr val="FF0000"/>
                </a:solidFill>
                <a:latin typeface="Calibri" panose="020F0502020204030204" pitchFamily="34" charset="0"/>
              </a:rPr>
              <a:t>1 Settembre</a:t>
            </a:r>
            <a:r>
              <a:rPr lang="it-IT" altLang="it-IT" sz="3053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7594183" cy="433420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114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94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- Il piano di Dio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86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3132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539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318994" y="557596"/>
            <a:ext cx="4854804" cy="4254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Il nostro dovere è rimanere con Dio disponibile al perdono dei nostri peccati e pronto a rispondere alla nostra richiesta di riconciliazione e pace con Lui, ma come fare? La risposta ognuno se la deve dare individualmente e personalmente rispondendo fedelmente a quello che Dio chiede e dice a tutti, nel personale e nel collettivo. Se pensiamo di fare come ci pare, tanto poi Dio è buono e perdona siamo solo dei perfetti illusi che saremo amaramente e tragicamente illusi. Liberi Dio ci ha creati, ma non liberi di fare i propri comodi e poi pensare di averlo disponibile al perdono.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62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0"/>
            <a:ext cx="10436772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IL PIANO DELLA SALVEZZA</a:t>
            </a:r>
            <a:endParaRPr lang="it-IT" sz="3200" b="1" dirty="0"/>
          </a:p>
          <a:p>
            <a:pPr marL="0" lvl="3"/>
            <a:endParaRPr lang="it-IT" sz="2800" b="1" cap="all" dirty="0" smtClean="0">
              <a:solidFill>
                <a:srgbClr val="000066"/>
              </a:solidFill>
            </a:endParaRPr>
          </a:p>
          <a:p>
            <a:pPr marL="0" lvl="3"/>
            <a:r>
              <a:rPr lang="it-IT" sz="2800" b="1" cap="all" dirty="0" smtClean="0"/>
              <a:t>IL SIGNORE DICE AD OGNI PERSONA</a:t>
            </a:r>
            <a:endParaRPr lang="it-IT" sz="2800" b="1" cap="all" dirty="0"/>
          </a:p>
          <a:p>
            <a:pPr marL="0" lvl="3"/>
            <a:r>
              <a:rPr lang="it-IT" sz="2800" b="1" dirty="0" smtClean="0">
                <a:solidFill>
                  <a:srgbClr val="000066"/>
                </a:solidFill>
              </a:rPr>
              <a:t>«</a:t>
            </a:r>
            <a:r>
              <a:rPr lang="it-IT" sz="2800" b="1" dirty="0" err="1" smtClean="0">
                <a:solidFill>
                  <a:srgbClr val="000066"/>
                </a:solidFill>
              </a:rPr>
              <a:t>Sìì</a:t>
            </a:r>
            <a:r>
              <a:rPr lang="it-IT" sz="2800" b="1" dirty="0" smtClean="0">
                <a:solidFill>
                  <a:srgbClr val="000066"/>
                </a:solidFill>
              </a:rPr>
              <a:t> battezzato e lavato dei tuoi peccati»</a:t>
            </a:r>
          </a:p>
          <a:p>
            <a:pPr marL="0" lvl="3"/>
            <a:r>
              <a:rPr lang="it-IT" sz="2800" b="1" dirty="0" smtClean="0">
                <a:solidFill>
                  <a:srgbClr val="FF0000"/>
                </a:solidFill>
              </a:rPr>
              <a:t>Atti 22:16</a:t>
            </a:r>
            <a:endParaRPr lang="it-IT" sz="2800" b="1" cap="all" dirty="0" smtClean="0">
              <a:solidFill>
                <a:srgbClr val="000066"/>
              </a:solidFill>
            </a:endParaRPr>
          </a:p>
          <a:p>
            <a:pPr marL="0" lvl="3"/>
            <a:r>
              <a:rPr lang="it-IT" sz="2800" b="1" cap="all" dirty="0" smtClean="0"/>
              <a:t>Questo è il cammino per la salvezza stabilito da dio:</a:t>
            </a:r>
          </a:p>
          <a:p>
            <a:pPr marL="0" lvl="3"/>
            <a:r>
              <a:rPr lang="it-IT" sz="2800" b="1" dirty="0" smtClean="0">
                <a:solidFill>
                  <a:srgbClr val="000066"/>
                </a:solidFill>
              </a:rPr>
              <a:t>Udire la Parola +</a:t>
            </a:r>
          </a:p>
          <a:p>
            <a:pPr marL="0" lvl="3"/>
            <a:r>
              <a:rPr lang="it-IT" sz="2800" b="1" dirty="0" smtClean="0">
                <a:solidFill>
                  <a:srgbClr val="000066"/>
                </a:solidFill>
              </a:rPr>
              <a:t>Credere in Gesù Cristo +</a:t>
            </a:r>
          </a:p>
          <a:p>
            <a:pPr marL="0" lvl="3"/>
            <a:r>
              <a:rPr lang="it-IT" sz="2800" b="1" dirty="0" smtClean="0">
                <a:solidFill>
                  <a:srgbClr val="000066"/>
                </a:solidFill>
              </a:rPr>
              <a:t>Ravvedersi dai peccati + </a:t>
            </a:r>
          </a:p>
          <a:p>
            <a:pPr marL="0" lvl="3"/>
            <a:r>
              <a:rPr lang="it-IT" sz="2800" b="1" dirty="0" smtClean="0">
                <a:solidFill>
                  <a:srgbClr val="000066"/>
                </a:solidFill>
              </a:rPr>
              <a:t>Confessare Gesù Cristo il Signore +</a:t>
            </a:r>
          </a:p>
          <a:p>
            <a:pPr marL="0" lvl="3"/>
            <a:r>
              <a:rPr lang="it-IT" sz="2800" b="1" dirty="0" smtClean="0">
                <a:solidFill>
                  <a:srgbClr val="000066"/>
                </a:solidFill>
              </a:rPr>
              <a:t>Battezzarsi per lavare i peccati = </a:t>
            </a:r>
            <a:r>
              <a:rPr lang="it-IT" sz="2800" b="1" dirty="0" smtClean="0">
                <a:solidFill>
                  <a:srgbClr val="FF0000"/>
                </a:solidFill>
              </a:rPr>
              <a:t>Ottenere la salvezza dell’anima</a:t>
            </a:r>
          </a:p>
          <a:p>
            <a:pPr marL="0" lvl="3"/>
            <a:endParaRPr lang="it-IT" sz="1200" b="1" dirty="0">
              <a:solidFill>
                <a:srgbClr val="FF0000"/>
              </a:solidFill>
            </a:endParaRPr>
          </a:p>
          <a:p>
            <a:pPr marL="0" lvl="3" algn="just"/>
            <a:r>
              <a:rPr lang="it-IT" sz="2800" b="1" cap="all" dirty="0" smtClean="0"/>
              <a:t>se togliamo un solo punto della dottrina di cristo Falliamo NEL cammino religioso!</a:t>
            </a:r>
          </a:p>
          <a:p>
            <a:pPr marL="0" lvl="3" algn="just"/>
            <a:endParaRPr lang="it-IT" sz="2800" b="1" cap="all" dirty="0" smtClean="0">
              <a:solidFill>
                <a:srgbClr val="000066"/>
              </a:solidFill>
            </a:endParaRPr>
          </a:p>
          <a:p>
            <a:pPr marL="0" lvl="3" algn="just"/>
            <a:r>
              <a:rPr lang="it-IT" sz="2800" b="1" cap="all" dirty="0" smtClean="0"/>
              <a:t>Come è possibile accettare, AD ESEMPIO la dottrina del battesimo Ai bambini?</a:t>
            </a:r>
          </a:p>
        </p:txBody>
      </p:sp>
    </p:spTree>
    <p:extLst>
      <p:ext uri="{BB962C8B-B14F-4D97-AF65-F5344CB8AC3E}">
        <p14:creationId xmlns:p14="http://schemas.microsoft.com/office/powerpoint/2010/main" val="267484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0"/>
            <a:ext cx="10436772" cy="9202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IL PIANO DELLA SALVEZZA</a:t>
            </a:r>
            <a:endParaRPr lang="it-IT" sz="3200" b="1" dirty="0"/>
          </a:p>
          <a:p>
            <a:pPr marL="0" lvl="3"/>
            <a:endParaRPr lang="it-IT" sz="2800" b="1" cap="all" dirty="0" smtClean="0">
              <a:solidFill>
                <a:srgbClr val="000066"/>
              </a:solidFill>
            </a:endParaRPr>
          </a:p>
          <a:p>
            <a:pPr marL="0" lvl="3"/>
            <a:r>
              <a:rPr lang="it-IT" sz="2800" b="1" cap="all" dirty="0" smtClean="0"/>
              <a:t>IL SIGNORE DICE AD OGNI PERSONA: </a:t>
            </a:r>
          </a:p>
          <a:p>
            <a:pPr marL="0" lvl="3"/>
            <a:endParaRPr lang="it-IT" sz="2800" b="1" cap="all" dirty="0"/>
          </a:p>
          <a:p>
            <a:pPr marL="0" lvl="3"/>
            <a:r>
              <a:rPr lang="it-IT" sz="2800" b="1" dirty="0" smtClean="0">
                <a:solidFill>
                  <a:srgbClr val="000066"/>
                </a:solidFill>
              </a:rPr>
              <a:t>«Ravvedetevi e ciascuno di voi sia battezzato per la remissione dei peccati»</a:t>
            </a:r>
          </a:p>
          <a:p>
            <a:pPr marL="0" lvl="3"/>
            <a:r>
              <a:rPr lang="it-IT" sz="2800" b="1" dirty="0" smtClean="0">
                <a:solidFill>
                  <a:srgbClr val="FF0000"/>
                </a:solidFill>
              </a:rPr>
              <a:t>Atti 2:38</a:t>
            </a:r>
          </a:p>
          <a:p>
            <a:pPr marL="0" lvl="3"/>
            <a:endParaRPr lang="it-IT" sz="2800" b="1" dirty="0">
              <a:solidFill>
                <a:srgbClr val="000066"/>
              </a:solidFill>
            </a:endParaRPr>
          </a:p>
          <a:p>
            <a:pPr marL="0" lvl="3"/>
            <a:r>
              <a:rPr lang="it-IT" sz="2800" b="1" dirty="0" smtClean="0">
                <a:solidFill>
                  <a:srgbClr val="000066"/>
                </a:solidFill>
              </a:rPr>
              <a:t>«Chi avrà creduto e sarà stato battezzato sarà salvato; chi non avrà creduto sarà condannato»</a:t>
            </a:r>
          </a:p>
          <a:p>
            <a:pPr marL="0" lvl="3"/>
            <a:r>
              <a:rPr lang="it-IT" sz="2800" b="1" dirty="0" smtClean="0">
                <a:solidFill>
                  <a:srgbClr val="FF0000"/>
                </a:solidFill>
              </a:rPr>
              <a:t>Marco 16:16</a:t>
            </a:r>
          </a:p>
          <a:p>
            <a:pPr marL="0" lvl="3"/>
            <a:endParaRPr lang="it-IT" sz="2800" b="1" dirty="0">
              <a:solidFill>
                <a:srgbClr val="000066"/>
              </a:solidFill>
            </a:endParaRPr>
          </a:p>
          <a:p>
            <a:pPr marL="0" lvl="3"/>
            <a:r>
              <a:rPr lang="it-IT" sz="2800" b="1" dirty="0" smtClean="0">
                <a:solidFill>
                  <a:srgbClr val="000066"/>
                </a:solidFill>
              </a:rPr>
              <a:t>«Che indugi? Alzati e </a:t>
            </a:r>
            <a:r>
              <a:rPr lang="it-IT" sz="2800" b="1" dirty="0" err="1" smtClean="0">
                <a:solidFill>
                  <a:srgbClr val="000066"/>
                </a:solidFill>
              </a:rPr>
              <a:t>sìì</a:t>
            </a:r>
            <a:r>
              <a:rPr lang="it-IT" sz="2800" b="1" dirty="0" smtClean="0">
                <a:solidFill>
                  <a:srgbClr val="000066"/>
                </a:solidFill>
              </a:rPr>
              <a:t> battezzato per essere lavato dei tuoi peccati»</a:t>
            </a:r>
          </a:p>
          <a:p>
            <a:pPr marL="0" lvl="3"/>
            <a:r>
              <a:rPr lang="it-IT" sz="2800" b="1" dirty="0" smtClean="0">
                <a:solidFill>
                  <a:srgbClr val="FF0000"/>
                </a:solidFill>
              </a:rPr>
              <a:t>Atti 22:16</a:t>
            </a:r>
          </a:p>
          <a:p>
            <a:pPr marL="0" lvl="3"/>
            <a:endParaRPr lang="it-IT" sz="2800" b="1" dirty="0">
              <a:solidFill>
                <a:srgbClr val="000066"/>
              </a:solidFill>
            </a:endParaRPr>
          </a:p>
          <a:p>
            <a:pPr marL="0" lvl="3"/>
            <a:r>
              <a:rPr lang="it-IT" sz="2800" b="1" dirty="0" smtClean="0">
                <a:solidFill>
                  <a:srgbClr val="000066"/>
                </a:solidFill>
              </a:rPr>
              <a:t>Il battesimo, dopo il ravvedimento e la confessione, è la scelta della </a:t>
            </a:r>
            <a:r>
              <a:rPr lang="it-IT" sz="2800" b="1" dirty="0" smtClean="0">
                <a:solidFill>
                  <a:srgbClr val="FF0000"/>
                </a:solidFill>
              </a:rPr>
              <a:t>vita eterna</a:t>
            </a:r>
          </a:p>
          <a:p>
            <a:pPr marL="0" lvl="3"/>
            <a:endParaRPr lang="it-IT" sz="2800" b="1" dirty="0">
              <a:solidFill>
                <a:srgbClr val="000066"/>
              </a:solidFill>
            </a:endParaRPr>
          </a:p>
          <a:p>
            <a:pPr marL="0" lvl="3"/>
            <a:endParaRPr lang="it-IT" sz="2800" b="1" dirty="0" smtClean="0">
              <a:solidFill>
                <a:srgbClr val="000066"/>
              </a:solidFill>
            </a:endParaRPr>
          </a:p>
          <a:p>
            <a:pPr marL="0" lvl="3"/>
            <a:endParaRPr lang="it-IT" sz="2800" b="1" dirty="0">
              <a:solidFill>
                <a:srgbClr val="000066"/>
              </a:solidFill>
            </a:endParaRPr>
          </a:p>
          <a:p>
            <a:pPr marL="0" lvl="3"/>
            <a:endParaRPr lang="it-IT" sz="2800" b="1" dirty="0" smtClean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46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0"/>
            <a:ext cx="1043677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LA BIBBIA INSEGNA</a:t>
            </a:r>
            <a:endParaRPr lang="it-IT" sz="3200" b="1" dirty="0"/>
          </a:p>
          <a:p>
            <a:pPr marL="0" lvl="3"/>
            <a:endParaRPr lang="it-IT" sz="2800" b="1" cap="all" dirty="0" smtClean="0">
              <a:solidFill>
                <a:srgbClr val="000066"/>
              </a:solidFill>
            </a:endParaRPr>
          </a:p>
          <a:p>
            <a:pPr marL="514350" lvl="3" indent="-514350">
              <a:buAutoNum type="arabicParenR"/>
            </a:pPr>
            <a:r>
              <a:rPr lang="it-IT" sz="2800" b="1" dirty="0" smtClean="0">
                <a:solidFill>
                  <a:srgbClr val="000066"/>
                </a:solidFill>
              </a:rPr>
              <a:t>C’è UN SOLO CORPO</a:t>
            </a:r>
          </a:p>
          <a:p>
            <a:pPr marL="514350" lvl="3" indent="-514350">
              <a:buAutoNum type="arabicParenR"/>
            </a:pPr>
            <a:r>
              <a:rPr lang="it-IT" sz="2800" b="1" dirty="0" smtClean="0">
                <a:solidFill>
                  <a:srgbClr val="000066"/>
                </a:solidFill>
              </a:rPr>
              <a:t>E IL CORPO è DI CRISTO</a:t>
            </a:r>
          </a:p>
          <a:p>
            <a:pPr marL="514350" lvl="3" indent="-514350">
              <a:buAutoNum type="arabicParenR"/>
            </a:pPr>
            <a:r>
              <a:rPr lang="it-IT" sz="2800" b="1" dirty="0" smtClean="0">
                <a:solidFill>
                  <a:srgbClr val="000066"/>
                </a:solidFill>
              </a:rPr>
              <a:t>E CRISTO HA UN SOLO CORPO</a:t>
            </a:r>
          </a:p>
          <a:p>
            <a:pPr marL="514350" lvl="3" indent="-514350">
              <a:buAutoNum type="arabicParenR"/>
            </a:pPr>
            <a:r>
              <a:rPr lang="it-IT" sz="2800" b="1" dirty="0" smtClean="0">
                <a:solidFill>
                  <a:srgbClr val="000066"/>
                </a:solidFill>
              </a:rPr>
              <a:t>E LA CHIESA HA UN SOLO CAPO</a:t>
            </a:r>
          </a:p>
          <a:p>
            <a:pPr marL="514350" lvl="3" indent="-514350">
              <a:buAutoNum type="arabicParenR"/>
            </a:pPr>
            <a:r>
              <a:rPr lang="it-IT" sz="2800" b="1" dirty="0" smtClean="0">
                <a:solidFill>
                  <a:srgbClr val="000066"/>
                </a:solidFill>
              </a:rPr>
              <a:t>E LA CHIESA è IL CORPO</a:t>
            </a:r>
          </a:p>
          <a:p>
            <a:pPr marL="514350" lvl="3" indent="-514350">
              <a:buAutoNum type="arabicParenR"/>
            </a:pPr>
            <a:r>
              <a:rPr lang="it-IT" sz="2800" b="1" dirty="0" smtClean="0">
                <a:solidFill>
                  <a:srgbClr val="000066"/>
                </a:solidFill>
              </a:rPr>
              <a:t>E </a:t>
            </a:r>
            <a:r>
              <a:rPr lang="it-IT" sz="2800" b="1" dirty="0" err="1" smtClean="0">
                <a:solidFill>
                  <a:srgbClr val="000066"/>
                </a:solidFill>
              </a:rPr>
              <a:t>GESù</a:t>
            </a:r>
            <a:r>
              <a:rPr lang="it-IT" sz="2800" b="1" dirty="0" smtClean="0">
                <a:solidFill>
                  <a:srgbClr val="000066"/>
                </a:solidFill>
              </a:rPr>
              <a:t> HA UNA SOLA CHIESA</a:t>
            </a:r>
          </a:p>
          <a:p>
            <a:pPr marL="514350" lvl="3" indent="-514350">
              <a:buAutoNum type="arabicParenR"/>
            </a:pPr>
            <a:r>
              <a:rPr lang="it-IT" sz="2800" b="1" dirty="0" smtClean="0">
                <a:solidFill>
                  <a:srgbClr val="000066"/>
                </a:solidFill>
              </a:rPr>
              <a:t>E CRISTO è L’UNICO CAPO, NELL’UNICA CHIESA</a:t>
            </a:r>
          </a:p>
          <a:p>
            <a:pPr marL="0" lvl="3"/>
            <a:endParaRPr lang="it-IT" sz="2800" b="1" dirty="0" smtClean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96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0"/>
            <a:ext cx="1043677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BATTESIMO</a:t>
            </a:r>
            <a:endParaRPr lang="it-IT" sz="3200" b="1" dirty="0"/>
          </a:p>
          <a:p>
            <a:pPr marL="0" lvl="3"/>
            <a:r>
              <a:rPr lang="it-IT" sz="2800" b="1" cap="all" dirty="0" smtClean="0">
                <a:solidFill>
                  <a:srgbClr val="000066"/>
                </a:solidFill>
              </a:rPr>
              <a:t>TU – BATTESIMO –</a:t>
            </a:r>
          </a:p>
          <a:p>
            <a:pPr marL="0" lvl="3"/>
            <a:r>
              <a:rPr lang="it-IT" sz="2800" b="1" cap="all" dirty="0" smtClean="0">
                <a:solidFill>
                  <a:srgbClr val="000066"/>
                </a:solidFill>
              </a:rPr>
              <a:t>RIVESTE DI CRISTO</a:t>
            </a:r>
            <a:endParaRPr lang="it-IT" sz="2800" b="1" cap="all" dirty="0">
              <a:solidFill>
                <a:srgbClr val="000066"/>
              </a:solidFill>
            </a:endParaRPr>
          </a:p>
          <a:p>
            <a:pPr marL="0" lvl="3"/>
            <a:r>
              <a:rPr lang="it-IT" sz="2800" b="1" cap="all" dirty="0" smtClean="0">
                <a:solidFill>
                  <a:srgbClr val="000066"/>
                </a:solidFill>
              </a:rPr>
              <a:t>FIGLIO DI DIO</a:t>
            </a:r>
          </a:p>
          <a:p>
            <a:pPr marL="0" lvl="3"/>
            <a:r>
              <a:rPr lang="it-IT" sz="2800" b="1" cap="all" dirty="0" smtClean="0">
                <a:solidFill>
                  <a:srgbClr val="000066"/>
                </a:solidFill>
              </a:rPr>
              <a:t>NEL REGNO DI DIO</a:t>
            </a:r>
          </a:p>
          <a:p>
            <a:pPr marL="0" lvl="3"/>
            <a:r>
              <a:rPr lang="it-IT" sz="2800" b="1" cap="all" dirty="0" smtClean="0">
                <a:solidFill>
                  <a:srgbClr val="000066"/>
                </a:solidFill>
              </a:rPr>
              <a:t>NEL CORPO DI CRISTO</a:t>
            </a:r>
          </a:p>
          <a:p>
            <a:pPr marL="0" lvl="3"/>
            <a:r>
              <a:rPr lang="it-IT" sz="2800" b="1" cap="all" dirty="0" smtClean="0">
                <a:solidFill>
                  <a:srgbClr val="000066"/>
                </a:solidFill>
              </a:rPr>
              <a:t>NELLA CHIESA</a:t>
            </a:r>
          </a:p>
          <a:p>
            <a:pPr marL="0" lvl="3"/>
            <a:r>
              <a:rPr lang="it-IT" sz="2800" b="1" cap="all" dirty="0" smtClean="0">
                <a:solidFill>
                  <a:srgbClr val="000066"/>
                </a:solidFill>
              </a:rPr>
              <a:t>NEI BENEFICI DEL SANGUE DI CRISTO</a:t>
            </a:r>
          </a:p>
          <a:p>
            <a:pPr marL="0" lvl="3"/>
            <a:r>
              <a:rPr lang="it-IT" sz="2800" b="1" cap="all" dirty="0" smtClean="0">
                <a:solidFill>
                  <a:srgbClr val="000066"/>
                </a:solidFill>
              </a:rPr>
              <a:t>NEI BENEFICI </a:t>
            </a:r>
            <a:r>
              <a:rPr lang="it-IT" sz="2800" b="1" cap="all" dirty="0" err="1" smtClean="0">
                <a:solidFill>
                  <a:srgbClr val="000066"/>
                </a:solidFill>
              </a:rPr>
              <a:t>DELL’AUTORITà</a:t>
            </a:r>
            <a:r>
              <a:rPr lang="it-IT" sz="2800" b="1" cap="all" dirty="0" smtClean="0">
                <a:solidFill>
                  <a:srgbClr val="000066"/>
                </a:solidFill>
              </a:rPr>
              <a:t> DI CRISTO</a:t>
            </a:r>
          </a:p>
          <a:p>
            <a:pPr marL="0" lvl="3"/>
            <a:r>
              <a:rPr lang="it-IT" sz="2800" b="1" cap="all" dirty="0" smtClean="0">
                <a:solidFill>
                  <a:srgbClr val="000066"/>
                </a:solidFill>
              </a:rPr>
              <a:t>TI LAVA DAI PECCATI</a:t>
            </a:r>
          </a:p>
          <a:p>
            <a:pPr marL="0" lvl="3"/>
            <a:r>
              <a:rPr lang="it-IT" sz="2800" b="1" cap="all" dirty="0" smtClean="0">
                <a:solidFill>
                  <a:srgbClr val="000066"/>
                </a:solidFill>
              </a:rPr>
              <a:t>TI Dà LA </a:t>
            </a:r>
            <a:r>
              <a:rPr lang="it-IT" sz="2800" b="1" cap="all" dirty="0" err="1" smtClean="0">
                <a:solidFill>
                  <a:srgbClr val="000066"/>
                </a:solidFill>
              </a:rPr>
              <a:t>POSSIBILITà</a:t>
            </a:r>
            <a:r>
              <a:rPr lang="it-IT" sz="2800" b="1" cap="all" smtClean="0">
                <a:solidFill>
                  <a:srgbClr val="000066"/>
                </a:solidFill>
              </a:rPr>
              <a:t> DELLA SALVEZZA</a:t>
            </a:r>
            <a:endParaRPr lang="it-IT" sz="2800" b="1" cap="all">
              <a:solidFill>
                <a:srgbClr val="000066"/>
              </a:solidFill>
            </a:endParaRPr>
          </a:p>
          <a:p>
            <a:pPr marL="0" lvl="3"/>
            <a:endParaRPr lang="it-IT" sz="2800" b="1" cap="all" dirty="0" smtClean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36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UpDiag">
          <a:fgClr>
            <a:srgbClr val="89E0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01950" y="447472"/>
            <a:ext cx="9231550" cy="6791411"/>
          </a:xfrm>
          <a:prstGeom prst="rect">
            <a:avLst/>
          </a:prstGeom>
          <a:pattFill prst="ltUpDiag">
            <a:fgClr>
              <a:srgbClr val="89E0FF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r>
              <a:rPr lang="it-IT" sz="3200" b="1" cap="all" dirty="0" smtClean="0"/>
              <a:t>LA </a:t>
            </a:r>
            <a:r>
              <a:rPr lang="it-IT" sz="3200" b="1" cap="all" dirty="0" err="1" smtClean="0"/>
              <a:t>NECESSITà</a:t>
            </a:r>
            <a:r>
              <a:rPr lang="it-IT" sz="3200" b="1" cap="all" dirty="0" smtClean="0"/>
              <a:t> DEL RAVVEDIMENTO</a:t>
            </a:r>
          </a:p>
          <a:p>
            <a:pPr algn="ctr"/>
            <a:endParaRPr lang="it-IT" b="1" dirty="0" smtClean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400" b="1" dirty="0" smtClean="0">
                <a:solidFill>
                  <a:srgbClr val="FF0000"/>
                </a:solidFill>
              </a:rPr>
              <a:t>Il ravvedimento è necessario e ciò si vede dal fatto che:</a:t>
            </a:r>
          </a:p>
          <a:p>
            <a:pPr marL="342900" indent="-342900">
              <a:buFontTx/>
              <a:buChar char="-"/>
            </a:pPr>
            <a:r>
              <a:rPr lang="it-IT" sz="2400" b="1" dirty="0" smtClean="0">
                <a:solidFill>
                  <a:srgbClr val="0033CC"/>
                </a:solidFill>
              </a:rPr>
              <a:t>È stato predicato con insistenza da Giovanni Battista</a:t>
            </a:r>
          </a:p>
          <a:p>
            <a:pPr marL="342900" indent="-342900">
              <a:buFontTx/>
              <a:buChar char="-"/>
            </a:pPr>
            <a:r>
              <a:rPr lang="it-IT" sz="2400" b="1" dirty="0" smtClean="0">
                <a:solidFill>
                  <a:srgbClr val="0033CC"/>
                </a:solidFill>
              </a:rPr>
              <a:t>È stato predicato da Gesù Cristo</a:t>
            </a:r>
          </a:p>
          <a:p>
            <a:pPr marL="342900" indent="-342900">
              <a:buFontTx/>
              <a:buChar char="-"/>
            </a:pPr>
            <a:r>
              <a:rPr lang="it-IT" sz="2400" b="1" dirty="0" smtClean="0">
                <a:solidFill>
                  <a:srgbClr val="0033CC"/>
                </a:solidFill>
              </a:rPr>
              <a:t>È stato predicato dai dodici apostoli  in missione</a:t>
            </a:r>
          </a:p>
          <a:p>
            <a:pPr marL="342900" indent="-342900">
              <a:buFontTx/>
              <a:buChar char="-"/>
            </a:pPr>
            <a:r>
              <a:rPr lang="it-IT" sz="2400" b="1" dirty="0" smtClean="0">
                <a:solidFill>
                  <a:srgbClr val="0033CC"/>
                </a:solidFill>
              </a:rPr>
              <a:t>È stato predicato Pietro</a:t>
            </a:r>
          </a:p>
          <a:p>
            <a:pPr marL="342900" indent="-342900">
              <a:buFontTx/>
              <a:buChar char="-"/>
            </a:pPr>
            <a:r>
              <a:rPr lang="it-IT" sz="2400" b="1" dirty="0" smtClean="0">
                <a:solidFill>
                  <a:srgbClr val="0033CC"/>
                </a:solidFill>
              </a:rPr>
              <a:t>È stato predicato da Paolo</a:t>
            </a:r>
          </a:p>
          <a:p>
            <a:pPr marL="342900" indent="-342900">
              <a:buFontTx/>
              <a:buChar char="-"/>
            </a:pPr>
            <a:endParaRPr lang="it-IT" sz="2400" b="1" dirty="0">
              <a:solidFill>
                <a:srgbClr val="0033CC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400" b="1" dirty="0" smtClean="0">
                <a:solidFill>
                  <a:srgbClr val="FF0000"/>
                </a:solidFill>
              </a:rPr>
              <a:t>Il ravvedimento è desiderato da Dio:</a:t>
            </a:r>
          </a:p>
          <a:p>
            <a:pPr marL="342900" indent="-342900">
              <a:buFontTx/>
              <a:buChar char="-"/>
            </a:pPr>
            <a:r>
              <a:rPr lang="it-IT" sz="2400" b="1" dirty="0" smtClean="0">
                <a:solidFill>
                  <a:srgbClr val="0033CC"/>
                </a:solidFill>
              </a:rPr>
              <a:t>È scritto che Dio desidera il ravvedimento di tutti per la salvezza</a:t>
            </a:r>
          </a:p>
          <a:p>
            <a:pPr marL="342900" indent="-342900">
              <a:buFontTx/>
              <a:buChar char="-"/>
            </a:pPr>
            <a:r>
              <a:rPr lang="it-IT" sz="2400" b="1" dirty="0">
                <a:solidFill>
                  <a:srgbClr val="0033CC"/>
                </a:solidFill>
              </a:rPr>
              <a:t>I</a:t>
            </a:r>
            <a:r>
              <a:rPr lang="it-IT" sz="2400" b="1" dirty="0" smtClean="0">
                <a:solidFill>
                  <a:srgbClr val="0033CC"/>
                </a:solidFill>
              </a:rPr>
              <a:t>l messaggio di salvezza è per tutti  e ovunque</a:t>
            </a:r>
          </a:p>
          <a:p>
            <a:pPr marL="342900" indent="-342900">
              <a:buFontTx/>
              <a:buChar char="-"/>
            </a:pPr>
            <a:r>
              <a:rPr lang="it-IT" sz="2400" b="1" dirty="0" smtClean="0">
                <a:solidFill>
                  <a:srgbClr val="0033CC"/>
                </a:solidFill>
              </a:rPr>
              <a:t>Senza ravvedimento si è perduti per sempre</a:t>
            </a:r>
          </a:p>
          <a:p>
            <a:endParaRPr lang="it-IT" sz="2400" dirty="0" smtClean="0">
              <a:solidFill>
                <a:srgbClr val="0033CC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400" b="1" dirty="0" smtClean="0">
                <a:solidFill>
                  <a:srgbClr val="FF0000"/>
                </a:solidFill>
              </a:rPr>
              <a:t>Il ravvedimento migliora l’uomo, rendendolo adatto per il cielo:</a:t>
            </a:r>
            <a:endParaRPr lang="it-IT" sz="2400" b="1" dirty="0" smtClean="0">
              <a:solidFill>
                <a:srgbClr val="0033CC"/>
              </a:solidFill>
            </a:endParaRPr>
          </a:p>
          <a:p>
            <a:pPr marL="342900" indent="-342900">
              <a:buFontTx/>
              <a:buChar char="-"/>
            </a:pPr>
            <a:r>
              <a:rPr lang="it-IT" sz="2400" b="1" dirty="0" smtClean="0">
                <a:solidFill>
                  <a:srgbClr val="0033CC"/>
                </a:solidFill>
              </a:rPr>
              <a:t>Produce un cuore rotto, dispiaciuto, dal peccato</a:t>
            </a:r>
          </a:p>
          <a:p>
            <a:pPr marL="342900" indent="-342900">
              <a:buFontTx/>
              <a:buChar char="-"/>
            </a:pPr>
            <a:r>
              <a:rPr lang="it-IT" sz="2400" b="1" dirty="0" smtClean="0">
                <a:solidFill>
                  <a:srgbClr val="0033CC"/>
                </a:solidFill>
              </a:rPr>
              <a:t>Aiuta a rompere i rapporti con il peccato</a:t>
            </a:r>
          </a:p>
          <a:p>
            <a:pPr marL="342900" indent="-342900">
              <a:buFontTx/>
              <a:buChar char="-"/>
            </a:pPr>
            <a:r>
              <a:rPr lang="it-IT" sz="2400" b="1" dirty="0" smtClean="0">
                <a:solidFill>
                  <a:srgbClr val="0033CC"/>
                </a:solidFill>
              </a:rPr>
              <a:t>Fa dell’uomo una creatura nuova, libera dal peccato</a:t>
            </a:r>
            <a:endParaRPr lang="it-IT" sz="2400" b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38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2114569" y="-1440095"/>
            <a:ext cx="7737546" cy="502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668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325023" y="-1229641"/>
            <a:ext cx="7737546" cy="502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668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272752" y="-545578"/>
            <a:ext cx="7737546" cy="502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668" dirty="0"/>
          </a:p>
        </p:txBody>
      </p:sp>
      <p:sp>
        <p:nvSpPr>
          <p:cNvPr id="11" name="Rettangolo 10"/>
          <p:cNvSpPr/>
          <p:nvPr/>
        </p:nvSpPr>
        <p:spPr>
          <a:xfrm>
            <a:off x="0" y="138502"/>
            <a:ext cx="65218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3200" b="1" dirty="0">
                <a:solidFill>
                  <a:prstClr val="black"/>
                </a:solidFill>
              </a:rPr>
              <a:t>IL PIANO DI DIO</a:t>
            </a:r>
          </a:p>
          <a:p>
            <a:pPr lvl="0" algn="ctr"/>
            <a:r>
              <a:rPr lang="it-IT" sz="3200" b="1" dirty="0" smtClean="0">
                <a:solidFill>
                  <a:srgbClr val="000066"/>
                </a:solidFill>
              </a:rPr>
              <a:t>Le </a:t>
            </a:r>
            <a:r>
              <a:rPr lang="it-IT" sz="3200" b="1" dirty="0">
                <a:solidFill>
                  <a:srgbClr val="000066"/>
                </a:solidFill>
              </a:rPr>
              <a:t>tre </a:t>
            </a:r>
            <a:r>
              <a:rPr lang="it-IT" sz="3200" b="1" i="1" dirty="0">
                <a:solidFill>
                  <a:srgbClr val="000066"/>
                </a:solidFill>
              </a:rPr>
              <a:t>epoche</a:t>
            </a:r>
            <a:r>
              <a:rPr lang="it-IT" sz="3200" b="1" dirty="0">
                <a:solidFill>
                  <a:srgbClr val="000066"/>
                </a:solidFill>
              </a:rPr>
              <a:t> della </a:t>
            </a:r>
            <a:r>
              <a:rPr lang="it-IT" sz="3200" b="1" dirty="0" smtClean="0">
                <a:solidFill>
                  <a:srgbClr val="000066"/>
                </a:solidFill>
              </a:rPr>
              <a:t>Bibbia</a:t>
            </a:r>
            <a:endParaRPr lang="it-IT" sz="3200" b="1" dirty="0">
              <a:solidFill>
                <a:srgbClr val="000066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546812" y="5246537"/>
            <a:ext cx="305318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PATRIARCALE</a:t>
            </a:r>
          </a:p>
          <a:p>
            <a:r>
              <a:rPr lang="it-IT" sz="2000" b="1" dirty="0" smtClean="0">
                <a:solidFill>
                  <a:srgbClr val="FF0000"/>
                </a:solidFill>
              </a:rPr>
              <a:t>(da Genesi 1 a Esodo 20</a:t>
            </a:r>
            <a:endParaRPr lang="it-IT" sz="2000" b="1" dirty="0">
              <a:solidFill>
                <a:srgbClr val="FF0000"/>
              </a:solidFill>
            </a:endParaRPr>
          </a:p>
          <a:p>
            <a:r>
              <a:rPr lang="it-IT" sz="2000" b="1" dirty="0" smtClean="0">
                <a:solidFill>
                  <a:srgbClr val="000066"/>
                </a:solidFill>
              </a:rPr>
              <a:t>Religione familiare</a:t>
            </a:r>
          </a:p>
          <a:p>
            <a:r>
              <a:rPr lang="it-IT" sz="2000" b="1" dirty="0" smtClean="0">
                <a:solidFill>
                  <a:srgbClr val="000066"/>
                </a:solidFill>
              </a:rPr>
              <a:t>Rivelazioni orali</a:t>
            </a:r>
          </a:p>
          <a:p>
            <a:r>
              <a:rPr lang="it-IT" sz="2000" b="1" dirty="0" smtClean="0">
                <a:solidFill>
                  <a:srgbClr val="000066"/>
                </a:solidFill>
              </a:rPr>
              <a:t>Solo ai patriarchi</a:t>
            </a:r>
          </a:p>
          <a:p>
            <a:r>
              <a:rPr lang="it-IT" sz="2000" b="1" dirty="0" smtClean="0">
                <a:solidFill>
                  <a:srgbClr val="000066"/>
                </a:solidFill>
              </a:rPr>
              <a:t>Periodo della promessa</a:t>
            </a:r>
            <a:endParaRPr lang="it-IT" sz="2000" b="1" dirty="0">
              <a:solidFill>
                <a:srgbClr val="000066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842171" y="2970872"/>
            <a:ext cx="3704521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LEGGE MOSAICA</a:t>
            </a:r>
          </a:p>
          <a:p>
            <a:r>
              <a:rPr lang="it-IT" sz="2000" b="1" dirty="0" smtClean="0">
                <a:solidFill>
                  <a:srgbClr val="FF0000"/>
                </a:solidFill>
              </a:rPr>
              <a:t>(Da Esodo 20 a Atti 2)</a:t>
            </a:r>
          </a:p>
          <a:p>
            <a:r>
              <a:rPr lang="it-IT" sz="2000" b="1" dirty="0" smtClean="0">
                <a:solidFill>
                  <a:srgbClr val="000066"/>
                </a:solidFill>
              </a:rPr>
              <a:t>Religione nazionale</a:t>
            </a:r>
          </a:p>
          <a:p>
            <a:r>
              <a:rPr lang="it-IT" sz="2000" b="1" dirty="0" smtClean="0">
                <a:solidFill>
                  <a:srgbClr val="000066"/>
                </a:solidFill>
              </a:rPr>
              <a:t>Periodo della Legge scritta</a:t>
            </a:r>
          </a:p>
          <a:p>
            <a:r>
              <a:rPr lang="it-IT" sz="2000" b="1" dirty="0" smtClean="0">
                <a:solidFill>
                  <a:srgbClr val="000066"/>
                </a:solidFill>
              </a:rPr>
              <a:t>Finalità della legge:</a:t>
            </a:r>
          </a:p>
          <a:p>
            <a:pPr marL="342900" indent="-342900">
              <a:buFontTx/>
              <a:buChar char="-"/>
            </a:pPr>
            <a:r>
              <a:rPr lang="it-IT" sz="1600" b="1" dirty="0" smtClean="0"/>
              <a:t>Far conoscere il peccato</a:t>
            </a:r>
          </a:p>
          <a:p>
            <a:pPr marL="342900" indent="-342900">
              <a:buFontTx/>
              <a:buChar char="-"/>
            </a:pPr>
            <a:r>
              <a:rPr lang="it-IT" sz="1600" b="1" dirty="0" smtClean="0"/>
              <a:t>Tenere in custodia sotto legge</a:t>
            </a:r>
          </a:p>
          <a:p>
            <a:pPr marL="342900" indent="-342900">
              <a:buFontTx/>
              <a:buChar char="-"/>
            </a:pPr>
            <a:r>
              <a:rPr lang="it-IT" sz="1600" b="1" dirty="0" smtClean="0"/>
              <a:t>Condurre a Cristo, per avere la grazia</a:t>
            </a:r>
            <a:endParaRPr lang="it-IT" sz="1600" b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7546692" y="796605"/>
            <a:ext cx="317061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CRISTIANESIMO</a:t>
            </a:r>
          </a:p>
          <a:p>
            <a:r>
              <a:rPr lang="it-IT" sz="2000" b="1" dirty="0" smtClean="0">
                <a:solidFill>
                  <a:srgbClr val="FF0000"/>
                </a:solidFill>
              </a:rPr>
              <a:t>(da Atti 2 - Apocalisse 22)</a:t>
            </a:r>
          </a:p>
          <a:p>
            <a:r>
              <a:rPr lang="it-IT" sz="2000" b="1" dirty="0" smtClean="0">
                <a:solidFill>
                  <a:srgbClr val="000066"/>
                </a:solidFill>
              </a:rPr>
              <a:t>Religione universale</a:t>
            </a:r>
          </a:p>
          <a:p>
            <a:r>
              <a:rPr lang="it-IT" sz="2000" b="1" dirty="0" smtClean="0">
                <a:solidFill>
                  <a:srgbClr val="000066"/>
                </a:solidFill>
              </a:rPr>
              <a:t>Periodo del Vangelo</a:t>
            </a:r>
          </a:p>
          <a:p>
            <a:r>
              <a:rPr lang="it-IT" sz="2000" b="1" dirty="0" smtClean="0">
                <a:solidFill>
                  <a:srgbClr val="000066"/>
                </a:solidFill>
              </a:rPr>
              <a:t>La Chiesa è stabilita</a:t>
            </a:r>
          </a:p>
          <a:p>
            <a:r>
              <a:rPr lang="it-IT" sz="2000" b="1" dirty="0" smtClean="0">
                <a:solidFill>
                  <a:srgbClr val="000066"/>
                </a:solidFill>
              </a:rPr>
              <a:t>Tempo della grazia</a:t>
            </a:r>
            <a:endParaRPr lang="it-IT" sz="2000" b="1" dirty="0">
              <a:solidFill>
                <a:srgbClr val="000066"/>
              </a:solidFill>
            </a:endParaRPr>
          </a:p>
        </p:txBody>
      </p:sp>
      <p:cxnSp>
        <p:nvCxnSpPr>
          <p:cNvPr id="16" name="Connettore 1 15"/>
          <p:cNvCxnSpPr/>
          <p:nvPr/>
        </p:nvCxnSpPr>
        <p:spPr>
          <a:xfrm>
            <a:off x="0" y="5247158"/>
            <a:ext cx="3600000" cy="36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/>
          <p:nvPr/>
        </p:nvCxnSpPr>
        <p:spPr>
          <a:xfrm flipV="1">
            <a:off x="3557349" y="2970872"/>
            <a:ext cx="0" cy="227566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>
            <a:off x="3553747" y="2970872"/>
            <a:ext cx="3600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>
            <a:off x="7107322" y="677111"/>
            <a:ext cx="0" cy="225342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>
            <a:off x="7107322" y="677111"/>
            <a:ext cx="3600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193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119644" y="1159030"/>
            <a:ext cx="4685898" cy="45243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9600" b="1" dirty="0">
                <a:solidFill>
                  <a:prstClr val="black"/>
                </a:solidFill>
              </a:rPr>
              <a:t>IL </a:t>
            </a:r>
            <a:r>
              <a:rPr lang="it-IT" sz="9600" b="1" dirty="0" smtClean="0">
                <a:solidFill>
                  <a:prstClr val="black"/>
                </a:solidFill>
              </a:rPr>
              <a:t>PIANO</a:t>
            </a:r>
          </a:p>
          <a:p>
            <a:pPr algn="ctr"/>
            <a:r>
              <a:rPr lang="it-IT" sz="9600" b="1" dirty="0" smtClean="0">
                <a:solidFill>
                  <a:prstClr val="black"/>
                </a:solidFill>
              </a:rPr>
              <a:t>DI</a:t>
            </a:r>
          </a:p>
          <a:p>
            <a:pPr algn="ctr"/>
            <a:r>
              <a:rPr lang="it-IT" sz="9600" b="1" dirty="0" smtClean="0">
                <a:solidFill>
                  <a:prstClr val="black"/>
                </a:solidFill>
              </a:rPr>
              <a:t>DIO</a:t>
            </a:r>
            <a:endParaRPr lang="it-IT" sz="9600" dirty="0"/>
          </a:p>
        </p:txBody>
      </p:sp>
    </p:spTree>
    <p:extLst>
      <p:ext uri="{BB962C8B-B14F-4D97-AF65-F5344CB8AC3E}">
        <p14:creationId xmlns:p14="http://schemas.microsoft.com/office/powerpoint/2010/main" val="267784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ttore 1 15"/>
          <p:cNvCxnSpPr/>
          <p:nvPr/>
        </p:nvCxnSpPr>
        <p:spPr>
          <a:xfrm>
            <a:off x="0" y="3314664"/>
            <a:ext cx="3600000" cy="36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1 19"/>
          <p:cNvCxnSpPr/>
          <p:nvPr/>
        </p:nvCxnSpPr>
        <p:spPr>
          <a:xfrm>
            <a:off x="3610305" y="3350664"/>
            <a:ext cx="3600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1 27"/>
          <p:cNvCxnSpPr/>
          <p:nvPr/>
        </p:nvCxnSpPr>
        <p:spPr>
          <a:xfrm>
            <a:off x="7220441" y="3350664"/>
            <a:ext cx="3600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ttangolo 4"/>
          <p:cNvSpPr/>
          <p:nvPr/>
        </p:nvSpPr>
        <p:spPr>
          <a:xfrm>
            <a:off x="2309567" y="138500"/>
            <a:ext cx="652182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3200" b="1" dirty="0">
                <a:solidFill>
                  <a:prstClr val="black"/>
                </a:solidFill>
              </a:rPr>
              <a:t>IL PIANO DI </a:t>
            </a:r>
            <a:r>
              <a:rPr lang="it-IT" sz="3200" b="1" dirty="0" smtClean="0">
                <a:solidFill>
                  <a:prstClr val="black"/>
                </a:solidFill>
              </a:rPr>
              <a:t>DIO</a:t>
            </a:r>
          </a:p>
          <a:p>
            <a:pPr lvl="0" algn="ctr"/>
            <a:r>
              <a:rPr lang="it-IT" sz="2400" b="1" dirty="0" smtClean="0">
                <a:solidFill>
                  <a:srgbClr val="FF0000"/>
                </a:solidFill>
              </a:rPr>
              <a:t>(Efesini 3:8-11)</a:t>
            </a:r>
          </a:p>
          <a:p>
            <a:pPr lvl="0" algn="ctr"/>
            <a:endParaRPr lang="it-IT" sz="2400" b="1" dirty="0">
              <a:solidFill>
                <a:srgbClr val="FF0000"/>
              </a:solidFill>
            </a:endParaRPr>
          </a:p>
          <a:p>
            <a:pPr lvl="0" algn="ctr"/>
            <a:r>
              <a:rPr lang="it-IT" sz="3200" b="1" dirty="0" smtClean="0">
                <a:solidFill>
                  <a:srgbClr val="0000FF"/>
                </a:solidFill>
              </a:rPr>
              <a:t>Le </a:t>
            </a:r>
            <a:r>
              <a:rPr lang="it-IT" sz="3200" b="1" dirty="0">
                <a:solidFill>
                  <a:srgbClr val="0000FF"/>
                </a:solidFill>
              </a:rPr>
              <a:t>tre </a:t>
            </a:r>
            <a:r>
              <a:rPr lang="it-IT" sz="3200" b="1" i="1" dirty="0">
                <a:solidFill>
                  <a:srgbClr val="0000FF"/>
                </a:solidFill>
              </a:rPr>
              <a:t>epoche</a:t>
            </a:r>
            <a:r>
              <a:rPr lang="it-IT" sz="3200" b="1" dirty="0">
                <a:solidFill>
                  <a:srgbClr val="0000FF"/>
                </a:solidFill>
              </a:rPr>
              <a:t> della </a:t>
            </a:r>
            <a:r>
              <a:rPr lang="it-IT" sz="3200" b="1" dirty="0" smtClean="0">
                <a:solidFill>
                  <a:srgbClr val="0000FF"/>
                </a:solidFill>
              </a:rPr>
              <a:t>Bibbia</a:t>
            </a:r>
            <a:endParaRPr lang="it-IT" sz="3200" b="1" dirty="0">
              <a:solidFill>
                <a:srgbClr val="0000FF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31975" y="3459372"/>
            <a:ext cx="3233393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000" b="1" dirty="0" smtClean="0">
                <a:solidFill>
                  <a:srgbClr val="FF0000"/>
                </a:solidFill>
              </a:rPr>
              <a:t>(da Genesi 1 a Esodo 20</a:t>
            </a:r>
            <a:endParaRPr lang="it-IT" sz="2000" b="1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000" b="1" dirty="0">
                <a:solidFill>
                  <a:srgbClr val="000066"/>
                </a:solidFill>
              </a:rPr>
              <a:t>Periodo </a:t>
            </a:r>
            <a:r>
              <a:rPr lang="it-IT" sz="2000" b="1" dirty="0" smtClean="0">
                <a:solidFill>
                  <a:srgbClr val="000066"/>
                </a:solidFill>
              </a:rPr>
              <a:t>inizio del peccato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000" b="1" dirty="0" smtClean="0">
                <a:solidFill>
                  <a:srgbClr val="000066"/>
                </a:solidFill>
              </a:rPr>
              <a:t>Nessuna legge scritta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000" b="1" dirty="0" smtClean="0">
                <a:solidFill>
                  <a:srgbClr val="000066"/>
                </a:solidFill>
              </a:rPr>
              <a:t>Tempo delle promesse di Dio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000" b="1" dirty="0" smtClean="0">
                <a:solidFill>
                  <a:srgbClr val="000066"/>
                </a:solidFill>
              </a:rPr>
              <a:t>Rivelazioni solo ai patriarchi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000" b="1" dirty="0" smtClean="0">
                <a:solidFill>
                  <a:srgbClr val="000066"/>
                </a:solidFill>
              </a:rPr>
              <a:t>Religione familiare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3609266" y="3474069"/>
            <a:ext cx="3601039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it-IT" sz="2000" b="1" dirty="0" smtClean="0">
                <a:solidFill>
                  <a:srgbClr val="FF0000"/>
                </a:solidFill>
              </a:rPr>
              <a:t>(</a:t>
            </a:r>
            <a:r>
              <a:rPr lang="it-IT" sz="2000" b="1" dirty="0">
                <a:solidFill>
                  <a:srgbClr val="FF0000"/>
                </a:solidFill>
              </a:rPr>
              <a:t>d</a:t>
            </a:r>
            <a:r>
              <a:rPr lang="it-IT" sz="2000" b="1" dirty="0" smtClean="0">
                <a:solidFill>
                  <a:srgbClr val="FF0000"/>
                </a:solidFill>
              </a:rPr>
              <a:t>a Esodo 20 a Atti 2)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it-IT" sz="2000" b="1" dirty="0" smtClean="0">
                <a:solidFill>
                  <a:srgbClr val="000066"/>
                </a:solidFill>
              </a:rPr>
              <a:t>Religione nazionale d’Israele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it-IT" sz="2000" b="1" dirty="0" smtClean="0">
                <a:solidFill>
                  <a:srgbClr val="000066"/>
                </a:solidFill>
              </a:rPr>
              <a:t>Periodo della Legge scritta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it-IT" sz="2000" b="1" dirty="0" smtClean="0">
                <a:solidFill>
                  <a:srgbClr val="000066"/>
                </a:solidFill>
              </a:rPr>
              <a:t>Finalità della legge:</a:t>
            </a:r>
          </a:p>
          <a:p>
            <a:pPr marL="108000" indent="-108000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it-IT" sz="1700" b="1" dirty="0" smtClean="0"/>
              <a:t>Far conoscere il peccato</a:t>
            </a:r>
          </a:p>
          <a:p>
            <a:pPr marL="108000" indent="-108000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it-IT" sz="1700" b="1" dirty="0" smtClean="0"/>
              <a:t>Tenere in custodia sotto legge</a:t>
            </a:r>
          </a:p>
          <a:p>
            <a:pPr marL="108000" indent="-108000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it-IT" sz="1700" b="1" dirty="0" smtClean="0"/>
              <a:t>Condurre a Cristo, per avere la grazia</a:t>
            </a:r>
            <a:endParaRPr lang="it-IT" sz="1700" b="1" dirty="0"/>
          </a:p>
        </p:txBody>
      </p:sp>
      <p:sp>
        <p:nvSpPr>
          <p:cNvPr id="10" name="Rettangolo 9"/>
          <p:cNvSpPr/>
          <p:nvPr/>
        </p:nvSpPr>
        <p:spPr>
          <a:xfrm>
            <a:off x="858428" y="2493692"/>
            <a:ext cx="188314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400" b="1" dirty="0" smtClean="0">
                <a:solidFill>
                  <a:prstClr val="black"/>
                </a:solidFill>
              </a:rPr>
              <a:t>PATRIARCALE</a:t>
            </a:r>
          </a:p>
          <a:p>
            <a:pPr lvl="0" algn="ctr"/>
            <a:r>
              <a:rPr lang="it-IT" sz="2000" b="1" dirty="0" smtClean="0">
                <a:solidFill>
                  <a:srgbClr val="FF0000"/>
                </a:solidFill>
              </a:rPr>
              <a:t>Genesi 12:1-3</a:t>
            </a:r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4255590" y="2491980"/>
            <a:ext cx="230838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400" b="1" dirty="0">
                <a:solidFill>
                  <a:prstClr val="black"/>
                </a:solidFill>
              </a:rPr>
              <a:t>LEGGE </a:t>
            </a:r>
            <a:r>
              <a:rPr lang="it-IT" sz="2400" b="1" dirty="0" smtClean="0">
                <a:solidFill>
                  <a:prstClr val="black"/>
                </a:solidFill>
              </a:rPr>
              <a:t>MOSAICA</a:t>
            </a:r>
          </a:p>
          <a:p>
            <a:pPr lvl="0" algn="ctr"/>
            <a:r>
              <a:rPr lang="it-IT" sz="2000" b="1" dirty="0" smtClean="0">
                <a:solidFill>
                  <a:srgbClr val="FF0000"/>
                </a:solidFill>
              </a:rPr>
              <a:t>Galati 3:21-25</a:t>
            </a:r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7583130" y="3474923"/>
            <a:ext cx="2932560" cy="2516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it-IT" sz="2000" b="1" dirty="0" smtClean="0">
                <a:solidFill>
                  <a:srgbClr val="FF0000"/>
                </a:solidFill>
              </a:rPr>
              <a:t>(da Atti 2 - Apocalisse 22)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it-IT" sz="2000" b="1" dirty="0" smtClean="0">
                <a:solidFill>
                  <a:srgbClr val="000066"/>
                </a:solidFill>
              </a:rPr>
              <a:t>Religione universale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it-IT" sz="2000" b="1" dirty="0" smtClean="0">
                <a:solidFill>
                  <a:srgbClr val="000066"/>
                </a:solidFill>
              </a:rPr>
              <a:t>Periodo del Vangelo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it-IT" sz="2000" b="1" dirty="0" smtClean="0">
                <a:solidFill>
                  <a:srgbClr val="000066"/>
                </a:solidFill>
              </a:rPr>
              <a:t>La Chiesa è stabilita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it-IT" sz="2000" b="1" dirty="0" smtClean="0">
                <a:solidFill>
                  <a:srgbClr val="000066"/>
                </a:solidFill>
              </a:rPr>
              <a:t>È il tempo della grazia e della possibile salvezza in Cristo</a:t>
            </a:r>
            <a:endParaRPr lang="it-IT" sz="2000" b="1" dirty="0">
              <a:solidFill>
                <a:srgbClr val="000066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7954289" y="2491980"/>
            <a:ext cx="22208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400" b="1" dirty="0" smtClean="0">
                <a:solidFill>
                  <a:prstClr val="black"/>
                </a:solidFill>
              </a:rPr>
              <a:t>CRISTIANESIMO</a:t>
            </a:r>
          </a:p>
          <a:p>
            <a:pPr lvl="0" algn="ctr"/>
            <a:r>
              <a:rPr lang="it-IT" sz="2000" b="1" dirty="0" smtClean="0">
                <a:solidFill>
                  <a:srgbClr val="FF0000"/>
                </a:solidFill>
              </a:rPr>
              <a:t>1 Pietro 1:7-12</a:t>
            </a:r>
            <a:endParaRPr lang="it-IT" sz="2000" b="1" dirty="0">
              <a:solidFill>
                <a:srgbClr val="FF0000"/>
              </a:solidFill>
            </a:endParaRPr>
          </a:p>
        </p:txBody>
      </p:sp>
      <p:cxnSp>
        <p:nvCxnSpPr>
          <p:cNvPr id="14" name="Connettore 1 17"/>
          <p:cNvCxnSpPr/>
          <p:nvPr/>
        </p:nvCxnSpPr>
        <p:spPr>
          <a:xfrm flipV="1">
            <a:off x="3609266" y="2775628"/>
            <a:ext cx="0" cy="61274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7"/>
          <p:cNvCxnSpPr/>
          <p:nvPr/>
        </p:nvCxnSpPr>
        <p:spPr>
          <a:xfrm flipV="1">
            <a:off x="7220441" y="2772400"/>
            <a:ext cx="0" cy="61274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5648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63951" y="0"/>
            <a:ext cx="10256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IN QUALE MODO SI APRE E SI CONSOLIDA L’EPOCA DEL CRISTIANESIMO</a:t>
            </a:r>
            <a:endParaRPr lang="it-IT" sz="2400" b="1" dirty="0"/>
          </a:p>
        </p:txBody>
      </p:sp>
      <p:sp>
        <p:nvSpPr>
          <p:cNvPr id="4" name="CasellaDiTesto 3"/>
          <p:cNvSpPr txBox="1"/>
          <p:nvPr/>
        </p:nvSpPr>
        <p:spPr>
          <a:xfrm flipH="1">
            <a:off x="103031" y="461665"/>
            <a:ext cx="10417282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it-IT" sz="2000" b="1" dirty="0" smtClean="0"/>
              <a:t>Cristo si è spogliato della sua Deità si è fatto uomo ed è venuto sulla terra per parlarci direttamente e personalmente, e lo ha fatto tramite gli apostoli per circa tre anni, dimostrando tutta la potenza divina con le parole, con i miracoli, con il comportamento e con coerenza (</a:t>
            </a:r>
            <a:r>
              <a:rPr lang="it-IT" sz="2000" b="1" dirty="0" smtClean="0">
                <a:solidFill>
                  <a:srgbClr val="FF0000"/>
                </a:solidFill>
              </a:rPr>
              <a:t>Giovanni 1:1-5, 14; </a:t>
            </a:r>
            <a:r>
              <a:rPr lang="it-IT" sz="2000" b="1" dirty="0">
                <a:solidFill>
                  <a:srgbClr val="FF0000"/>
                </a:solidFill>
              </a:rPr>
              <a:t>Luca </a:t>
            </a:r>
            <a:r>
              <a:rPr lang="it-IT" sz="2000" b="1" dirty="0" smtClean="0">
                <a:solidFill>
                  <a:srgbClr val="FF0000"/>
                </a:solidFill>
              </a:rPr>
              <a:t>3:23</a:t>
            </a:r>
            <a:r>
              <a:rPr lang="it-IT" sz="2000" b="1" dirty="0" smtClean="0"/>
              <a:t>).</a:t>
            </a:r>
          </a:p>
          <a:p>
            <a:pPr marL="457200" indent="-457200" algn="just">
              <a:buAutoNum type="arabicPeriod"/>
            </a:pPr>
            <a:r>
              <a:rPr lang="it-IT" sz="2000" b="1" dirty="0" smtClean="0"/>
              <a:t>Agli apostoli ha promesso e garantito, che dopo di Lui sarebbe venuto su di loro lo Spirito Santo che avrebbe ricordato loro tutte le cose che Gesù aveva già insegnato e ne avrebbe insegnate altre che in quel momento non erano ancora a loro portata (</a:t>
            </a:r>
            <a:r>
              <a:rPr lang="it-IT" sz="2000" b="1" dirty="0" smtClean="0">
                <a:solidFill>
                  <a:srgbClr val="FF0000"/>
                </a:solidFill>
              </a:rPr>
              <a:t>Giovanni 14:15-18; 25-26; 15:26-27; 16:12-15).</a:t>
            </a:r>
          </a:p>
          <a:p>
            <a:pPr marL="457200" indent="-457200" algn="just">
              <a:buAutoNum type="arabicPeriod"/>
            </a:pPr>
            <a:r>
              <a:rPr lang="it-IT" sz="2000" b="1" dirty="0" smtClean="0"/>
              <a:t>Gli apostoli, mandati da Gesù, hanno ricevuto (con la discesa dello Spirito Santo su di loro), il potere della Parola, potenza di Dio per la salvezza; e questa potenza è stata dimostrata con i miracoli che essi potevano fare</a:t>
            </a:r>
            <a:r>
              <a:rPr lang="it-IT" sz="2000" b="1" dirty="0"/>
              <a:t> per confermare quella </a:t>
            </a:r>
            <a:r>
              <a:rPr lang="it-IT" sz="2000" b="1" dirty="0" smtClean="0"/>
              <a:t>Parola </a:t>
            </a:r>
            <a:r>
              <a:rPr lang="it-IT" sz="2000" b="1" dirty="0"/>
              <a:t>da loro predicata</a:t>
            </a:r>
            <a:r>
              <a:rPr lang="it-IT" sz="2000" b="1" dirty="0" smtClean="0"/>
              <a:t> e con il potere di trasmettere ad altri (con l’imposizione delle mani) lo Spirito Santo che essi avevano ricevuto da Gesù in persona (</a:t>
            </a:r>
            <a:r>
              <a:rPr lang="it-IT" sz="2000" b="1" dirty="0" smtClean="0">
                <a:solidFill>
                  <a:srgbClr val="FF0000"/>
                </a:solidFill>
              </a:rPr>
              <a:t>Marco 16:15-20; Atti 1:8; 2:1-5; 8:14-22; Ebrei 2:1-4</a:t>
            </a:r>
            <a:r>
              <a:rPr lang="it-IT" sz="2000" b="1" dirty="0" smtClean="0"/>
              <a:t>).</a:t>
            </a:r>
          </a:p>
          <a:p>
            <a:pPr marL="457200" indent="-457200" algn="just">
              <a:buAutoNum type="arabicPeriod"/>
            </a:pPr>
            <a:r>
              <a:rPr lang="it-IT" sz="2000" b="1" dirty="0" smtClean="0"/>
              <a:t>Gli apostoli, essendo stati testimoni in persona (tale è la validità di testimonianza), hanno svolto il loro lavoro con onestà e fedeltà (compreso Paolo): con la divulgazione orale della Parola; con i miracoli approvanti la Parola predicata; con la distribuzione dei doni spirituali ai nuovi battezzati e infine, mettendo per iscritto la loro predicazione affinché giungesse a noi quel messaggio di salvezza (</a:t>
            </a:r>
            <a:r>
              <a:rPr lang="it-IT" sz="2000" b="1" dirty="0" smtClean="0">
                <a:solidFill>
                  <a:srgbClr val="FF0000"/>
                </a:solidFill>
              </a:rPr>
              <a:t>1 Giovanni 1:1-4; 2 Pietro 3:1; 1 Corinzi 14:37; 1 Pietro 1:9</a:t>
            </a:r>
            <a:r>
              <a:rPr lang="it-IT" sz="2000" b="1" dirty="0" smtClean="0"/>
              <a:t>).</a:t>
            </a:r>
            <a:endParaRPr lang="it-IT" sz="2000" b="1" dirty="0"/>
          </a:p>
          <a:p>
            <a:pPr marL="457200" indent="-457200" algn="just">
              <a:buAutoNum type="arabicPeriod"/>
            </a:pPr>
            <a:r>
              <a:rPr lang="it-IT" sz="2000" b="1" dirty="0" smtClean="0"/>
              <a:t>È con la Scrittura che la persona conosce Dio, Cristo, la Verità, si converte; con cui la Chiesa si edifica, si modella, si organizza, adora Dio, lavora, ed è salvata. Ecco perché non possiamo infrangere in alcun modo, anche minimo, quella Parola che è documento infallibile, immutabile, dato una volta per sempre (</a:t>
            </a:r>
            <a:r>
              <a:rPr lang="it-IT" sz="2000" b="1" dirty="0" smtClean="0">
                <a:solidFill>
                  <a:srgbClr val="FF0000"/>
                </a:solidFill>
              </a:rPr>
              <a:t>Giuda v. 3; 1 Corinzi 4:6; Apocalisse 22:18-19; Giovanni 20:30-31; 1 Pietro 1:22-25</a:t>
            </a:r>
            <a:r>
              <a:rPr lang="it-IT" sz="2000" b="1" dirty="0" smtClean="0"/>
              <a:t>).</a:t>
            </a:r>
          </a:p>
          <a:p>
            <a:pPr marL="457200" indent="-457200" algn="just">
              <a:buAutoNum type="arabicPeriod"/>
            </a:pP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4220041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0"/>
            <a:ext cx="10436772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LA PAROLA DI DIO</a:t>
            </a:r>
            <a:endParaRPr lang="it-IT" sz="3200" b="1" dirty="0"/>
          </a:p>
          <a:p>
            <a:pPr algn="ctr"/>
            <a:r>
              <a:rPr lang="it-IT" sz="3200" b="1" dirty="0" smtClean="0">
                <a:solidFill>
                  <a:srgbClr val="0000FF"/>
                </a:solidFill>
              </a:rPr>
              <a:t>CONOSCERE</a:t>
            </a:r>
            <a:r>
              <a:rPr lang="it-IT" sz="3200" b="1" dirty="0" smtClean="0"/>
              <a:t>  O NON </a:t>
            </a:r>
            <a:r>
              <a:rPr lang="it-IT" sz="3200" b="1" dirty="0" smtClean="0">
                <a:solidFill>
                  <a:srgbClr val="FF0000"/>
                </a:solidFill>
              </a:rPr>
              <a:t>CONOSCERE</a:t>
            </a:r>
            <a:r>
              <a:rPr lang="it-IT" sz="3200" b="1" dirty="0" smtClean="0"/>
              <a:t>?</a:t>
            </a:r>
          </a:p>
          <a:p>
            <a:pPr algn="ctr"/>
            <a:endParaRPr lang="it-IT" sz="3200" b="1" dirty="0" smtClean="0"/>
          </a:p>
          <a:p>
            <a:pPr lvl="3"/>
            <a:r>
              <a:rPr lang="it-IT" sz="2800" b="1" cap="all" dirty="0" smtClean="0">
                <a:solidFill>
                  <a:srgbClr val="0000FF"/>
                </a:solidFill>
              </a:rPr>
              <a:t>LA CONOSCENZA  Dà:</a:t>
            </a:r>
          </a:p>
          <a:p>
            <a:pPr lvl="8"/>
            <a:r>
              <a:rPr lang="it-IT" sz="2800" b="1" cap="all" dirty="0" smtClean="0"/>
              <a:t>FEDE</a:t>
            </a:r>
          </a:p>
          <a:p>
            <a:pPr lvl="8"/>
            <a:r>
              <a:rPr lang="it-IT" sz="2800" b="1" cap="all" dirty="0" err="1" smtClean="0"/>
              <a:t>VERITà</a:t>
            </a:r>
            <a:endParaRPr lang="it-IT" sz="2800" b="1" cap="all" dirty="0" smtClean="0"/>
          </a:p>
          <a:p>
            <a:pPr lvl="8"/>
            <a:r>
              <a:rPr lang="it-IT" sz="2800" b="1" cap="all" dirty="0" err="1" smtClean="0"/>
              <a:t>LIBERTà</a:t>
            </a:r>
            <a:endParaRPr lang="it-IT" sz="2800" b="1" cap="all" dirty="0" smtClean="0"/>
          </a:p>
          <a:p>
            <a:pPr lvl="8"/>
            <a:r>
              <a:rPr lang="it-IT" sz="2800" b="1" cap="all" dirty="0" smtClean="0"/>
              <a:t>VITA ETERNA</a:t>
            </a:r>
          </a:p>
          <a:p>
            <a:pPr lvl="3"/>
            <a:endParaRPr lang="it-IT" sz="2800" b="1" cap="all" dirty="0"/>
          </a:p>
          <a:p>
            <a:pPr lvl="3"/>
            <a:r>
              <a:rPr lang="it-IT" sz="2800" b="1" cap="all" dirty="0" smtClean="0">
                <a:solidFill>
                  <a:srgbClr val="0000FF"/>
                </a:solidFill>
              </a:rPr>
              <a:t>LA NON CONOSCENZA GENERA:</a:t>
            </a:r>
          </a:p>
          <a:p>
            <a:pPr lvl="8"/>
            <a:r>
              <a:rPr lang="it-IT" sz="2800" b="1" cap="all" dirty="0" smtClean="0"/>
              <a:t>VITA SENZA FEDE</a:t>
            </a:r>
          </a:p>
          <a:p>
            <a:pPr lvl="8"/>
            <a:r>
              <a:rPr lang="it-IT" sz="2800" b="1" cap="all" dirty="0" err="1" smtClean="0"/>
              <a:t>INUTILITà</a:t>
            </a:r>
            <a:endParaRPr lang="it-IT" sz="2800" b="1" cap="all" dirty="0" smtClean="0"/>
          </a:p>
          <a:p>
            <a:pPr lvl="8"/>
            <a:r>
              <a:rPr lang="it-IT" sz="2800" b="1" cap="all" dirty="0" smtClean="0"/>
              <a:t>APOSTASIA</a:t>
            </a:r>
          </a:p>
          <a:p>
            <a:pPr lvl="8"/>
            <a:r>
              <a:rPr lang="it-IT" sz="2800" b="1" cap="all" dirty="0" smtClean="0"/>
              <a:t>GIUDIZIO NEGATIVO DA DIO</a:t>
            </a:r>
          </a:p>
          <a:p>
            <a:pPr lvl="8"/>
            <a:r>
              <a:rPr lang="it-IT" sz="2800" b="1" cap="all" dirty="0" smtClean="0"/>
              <a:t>PERDIZIONE</a:t>
            </a:r>
          </a:p>
          <a:p>
            <a:endParaRPr lang="it-IT" sz="2800" b="1" cap="all" dirty="0"/>
          </a:p>
          <a:p>
            <a:pPr algn="ctr"/>
            <a:r>
              <a:rPr lang="it-IT" sz="3200" b="1" cap="all" dirty="0" smtClean="0"/>
              <a:t>CONOSCENZA + </a:t>
            </a:r>
            <a:r>
              <a:rPr lang="it-IT" sz="3200" b="1" cap="all" dirty="0" err="1" smtClean="0"/>
              <a:t>VERITà</a:t>
            </a:r>
            <a:r>
              <a:rPr lang="it-IT" sz="3200" b="1" cap="all" dirty="0" smtClean="0"/>
              <a:t> + FEDE + </a:t>
            </a:r>
            <a:r>
              <a:rPr lang="it-IT" sz="3200" b="1" cap="all" dirty="0" err="1" smtClean="0"/>
              <a:t>LIBERTà</a:t>
            </a:r>
            <a:r>
              <a:rPr lang="it-IT" sz="3200" b="1" cap="all" dirty="0" smtClean="0"/>
              <a:t> = </a:t>
            </a:r>
            <a:r>
              <a:rPr lang="it-IT" sz="3200" b="1" cap="all" dirty="0" smtClean="0">
                <a:solidFill>
                  <a:srgbClr val="0000FF"/>
                </a:solidFill>
              </a:rPr>
              <a:t>VITA ETERNA</a:t>
            </a:r>
            <a:endParaRPr lang="it-IT" sz="3200" b="1" cap="all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05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682885" y="0"/>
            <a:ext cx="8219872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 smtClean="0">
                <a:solidFill>
                  <a:srgbClr val="000066"/>
                </a:solidFill>
              </a:rPr>
              <a:t>GARANZIE DALLA PAROLA DI DIO:</a:t>
            </a:r>
          </a:p>
          <a:p>
            <a:r>
              <a:rPr lang="it-IT" sz="2200" b="1" dirty="0" smtClean="0">
                <a:solidFill>
                  <a:srgbClr val="FF0000"/>
                </a:solidFill>
              </a:rPr>
              <a:t>Efesini 4:12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200" b="1" dirty="0" smtClean="0">
                <a:solidFill>
                  <a:srgbClr val="0033CC"/>
                </a:solidFill>
              </a:rPr>
              <a:t>Perfezionamento dei santi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200" b="1" dirty="0" smtClean="0">
                <a:solidFill>
                  <a:srgbClr val="0033CC"/>
                </a:solidFill>
              </a:rPr>
              <a:t>Edificare il Corpo di Cristo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200" b="1" dirty="0" smtClean="0">
                <a:solidFill>
                  <a:srgbClr val="0033CC"/>
                </a:solidFill>
              </a:rPr>
              <a:t>Fa compiere l’opera di salvezza</a:t>
            </a:r>
          </a:p>
          <a:p>
            <a:r>
              <a:rPr lang="it-IT" sz="2200" b="1" dirty="0" smtClean="0">
                <a:solidFill>
                  <a:srgbClr val="FF0000"/>
                </a:solidFill>
              </a:rPr>
              <a:t>Efesini 4:13-14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200" b="1" dirty="0" smtClean="0">
                <a:solidFill>
                  <a:srgbClr val="0033CC"/>
                </a:solidFill>
              </a:rPr>
              <a:t>Permette di giungere alla maturità spirituale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200" b="1" dirty="0" smtClean="0">
                <a:solidFill>
                  <a:srgbClr val="0033CC"/>
                </a:solidFill>
              </a:rPr>
              <a:t>Aiuta a non essere sballottati da ogni dottrina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200" b="1" dirty="0" smtClean="0">
                <a:solidFill>
                  <a:srgbClr val="0033CC"/>
                </a:solidFill>
              </a:rPr>
              <a:t>Non permette di essere schiavi dell’astuzia umana</a:t>
            </a:r>
          </a:p>
          <a:p>
            <a:r>
              <a:rPr lang="it-IT" sz="2200" b="1" dirty="0" smtClean="0">
                <a:solidFill>
                  <a:srgbClr val="FF0000"/>
                </a:solidFill>
              </a:rPr>
              <a:t>Efesini 4:15-16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200" b="1" dirty="0" smtClean="0">
                <a:solidFill>
                  <a:srgbClr val="0033CC"/>
                </a:solidFill>
              </a:rPr>
              <a:t>Aiuta a crescere in ogni cosa, nel morale e spirituale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200" b="1" dirty="0" smtClean="0">
                <a:solidFill>
                  <a:srgbClr val="0033CC"/>
                </a:solidFill>
              </a:rPr>
              <a:t>Il Corpo (Chiesa) si sviluppa e cresce con la Parola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200" b="1" dirty="0" smtClean="0">
                <a:solidFill>
                  <a:srgbClr val="0033CC"/>
                </a:solidFill>
              </a:rPr>
              <a:t>Dà il giusto vigore ad ogni credente per fare crescere la Chiesa</a:t>
            </a:r>
          </a:p>
          <a:p>
            <a:r>
              <a:rPr lang="it-IT" sz="2200" b="1" dirty="0" smtClean="0">
                <a:solidFill>
                  <a:srgbClr val="FF0000"/>
                </a:solidFill>
              </a:rPr>
              <a:t>Romani 12:1-2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200" b="1" dirty="0" smtClean="0">
                <a:solidFill>
                  <a:srgbClr val="0033CC"/>
                </a:solidFill>
              </a:rPr>
              <a:t>Con la Parola ci si rende capaci di sacrifici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200" b="1" dirty="0" smtClean="0">
                <a:solidFill>
                  <a:srgbClr val="0033CC"/>
                </a:solidFill>
              </a:rPr>
              <a:t>La Parola aiuta a non conformarsi a questo secolo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200" b="1" dirty="0" smtClean="0">
                <a:solidFill>
                  <a:srgbClr val="0033CC"/>
                </a:solidFill>
              </a:rPr>
              <a:t>Il rinnovamento della mente si ha dalla Parola di Dio</a:t>
            </a:r>
          </a:p>
          <a:p>
            <a:r>
              <a:rPr lang="it-IT" sz="2200" b="1" dirty="0" smtClean="0">
                <a:solidFill>
                  <a:srgbClr val="000066"/>
                </a:solidFill>
              </a:rPr>
              <a:t>CONCLUSIONE: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200" b="1" dirty="0" smtClean="0">
                <a:solidFill>
                  <a:srgbClr val="FF0000"/>
                </a:solidFill>
              </a:rPr>
              <a:t>1 Corinzi 6:9</a:t>
            </a:r>
            <a:r>
              <a:rPr lang="it-IT" sz="2200" dirty="0" smtClean="0">
                <a:solidFill>
                  <a:srgbClr val="0033CC"/>
                </a:solidFill>
              </a:rPr>
              <a:t> - </a:t>
            </a:r>
            <a:r>
              <a:rPr lang="it-IT" sz="2200" b="1" dirty="0" smtClean="0">
                <a:solidFill>
                  <a:srgbClr val="0033CC"/>
                </a:solidFill>
              </a:rPr>
              <a:t>Ogni peccato può essere lavato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200" b="1" dirty="0" smtClean="0">
                <a:solidFill>
                  <a:srgbClr val="FF0000"/>
                </a:solidFill>
              </a:rPr>
              <a:t>Galati 5:17</a:t>
            </a:r>
            <a:r>
              <a:rPr lang="it-IT" sz="2200" dirty="0">
                <a:solidFill>
                  <a:srgbClr val="0033CC"/>
                </a:solidFill>
              </a:rPr>
              <a:t> </a:t>
            </a:r>
            <a:r>
              <a:rPr lang="it-IT" sz="2200" dirty="0" smtClean="0">
                <a:solidFill>
                  <a:srgbClr val="0033CC"/>
                </a:solidFill>
              </a:rPr>
              <a:t>- </a:t>
            </a:r>
            <a:r>
              <a:rPr lang="it-IT" sz="2200" b="1" dirty="0" smtClean="0">
                <a:solidFill>
                  <a:srgbClr val="0033CC"/>
                </a:solidFill>
              </a:rPr>
              <a:t>Non siamo liberi di fare ciò che vogliamo con Dio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200" b="1" dirty="0" smtClean="0">
                <a:solidFill>
                  <a:srgbClr val="FF0000"/>
                </a:solidFill>
              </a:rPr>
              <a:t>Galati 5:19 </a:t>
            </a:r>
            <a:r>
              <a:rPr lang="it-IT" sz="2200" dirty="0">
                <a:solidFill>
                  <a:srgbClr val="0033CC"/>
                </a:solidFill>
              </a:rPr>
              <a:t>-</a:t>
            </a:r>
            <a:r>
              <a:rPr lang="it-IT" sz="2200" dirty="0" smtClean="0">
                <a:solidFill>
                  <a:srgbClr val="0033CC"/>
                </a:solidFill>
              </a:rPr>
              <a:t> </a:t>
            </a:r>
            <a:r>
              <a:rPr lang="it-IT" sz="2200" b="1" dirty="0" smtClean="0">
                <a:solidFill>
                  <a:srgbClr val="0033CC"/>
                </a:solidFill>
              </a:rPr>
              <a:t>Chi rimane schiavo del peccato, non è salvato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200" b="1" dirty="0" smtClean="0">
                <a:solidFill>
                  <a:srgbClr val="FF0000"/>
                </a:solidFill>
              </a:rPr>
              <a:t>Efesini 5:3 </a:t>
            </a:r>
            <a:r>
              <a:rPr lang="it-IT" sz="2200" dirty="0">
                <a:solidFill>
                  <a:srgbClr val="000066"/>
                </a:solidFill>
              </a:rPr>
              <a:t>-</a:t>
            </a:r>
            <a:r>
              <a:rPr lang="it-IT" sz="2200" dirty="0" smtClean="0">
                <a:solidFill>
                  <a:srgbClr val="000066"/>
                </a:solidFill>
              </a:rPr>
              <a:t> </a:t>
            </a:r>
            <a:r>
              <a:rPr lang="it-IT" sz="2200" b="1" dirty="0" smtClean="0">
                <a:solidFill>
                  <a:srgbClr val="0033CC"/>
                </a:solidFill>
              </a:rPr>
              <a:t>Molti peccati non devono essere neppure nominati</a:t>
            </a:r>
            <a:endParaRPr lang="it-IT" sz="2200" b="1" dirty="0"/>
          </a:p>
        </p:txBody>
      </p:sp>
    </p:spTree>
    <p:extLst>
      <p:ext uri="{BB962C8B-B14F-4D97-AF65-F5344CB8AC3E}">
        <p14:creationId xmlns:p14="http://schemas.microsoft.com/office/powerpoint/2010/main" val="179254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DCF8EB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" y="150084"/>
            <a:ext cx="10689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CHE COSA FARE PER ESSERE SALVATI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74205" y="943926"/>
            <a:ext cx="23319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00" b="1" dirty="0" smtClean="0"/>
              <a:t>INSEGNARE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74206" y="1996100"/>
            <a:ext cx="233197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00" b="1" dirty="0" smtClean="0"/>
              <a:t>UDIRE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74204" y="2969973"/>
            <a:ext cx="22219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00" b="1" dirty="0" smtClean="0"/>
              <a:t>CREDERE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74205" y="4067452"/>
            <a:ext cx="22219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00" b="1" dirty="0" smtClean="0"/>
              <a:t>RAVVEDERSI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74206" y="5167498"/>
            <a:ext cx="22219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00" b="1" dirty="0" smtClean="0"/>
              <a:t>CONFESSARE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274205" y="6063507"/>
            <a:ext cx="211826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00" b="1" dirty="0" smtClean="0"/>
              <a:t>BATTEZZARSI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74205" y="6906519"/>
            <a:ext cx="211826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00" b="1" dirty="0" smtClean="0"/>
              <a:t>= </a:t>
            </a:r>
            <a:r>
              <a:rPr lang="it-IT" sz="2500" b="1" dirty="0" smtClean="0">
                <a:solidFill>
                  <a:srgbClr val="0000FF"/>
                </a:solidFill>
              </a:rPr>
              <a:t>SALVEZZA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541385" y="751566"/>
            <a:ext cx="79090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 smtClean="0">
                <a:solidFill>
                  <a:srgbClr val="FF0000"/>
                </a:solidFill>
              </a:rPr>
              <a:t>Matteo 28:18 </a:t>
            </a:r>
            <a:r>
              <a:rPr lang="it-IT" sz="2200" b="1" dirty="0"/>
              <a:t>-</a:t>
            </a:r>
            <a:r>
              <a:rPr lang="it-IT" sz="2200" b="1" dirty="0" smtClean="0"/>
              <a:t> </a:t>
            </a:r>
            <a:r>
              <a:rPr lang="it-IT" sz="2200" b="1" dirty="0" smtClean="0">
                <a:solidFill>
                  <a:srgbClr val="0000FF"/>
                </a:solidFill>
              </a:rPr>
              <a:t>«Andate,  ammaestrate, battezzate»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2496207" y="1247526"/>
            <a:ext cx="79090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 smtClean="0">
                <a:solidFill>
                  <a:srgbClr val="FF0000"/>
                </a:solidFill>
              </a:rPr>
              <a:t>Romani 1:16 </a:t>
            </a:r>
            <a:r>
              <a:rPr lang="it-IT" sz="2200" b="1" dirty="0"/>
              <a:t>-</a:t>
            </a:r>
            <a:r>
              <a:rPr lang="it-IT" sz="2200" b="1" dirty="0" smtClean="0"/>
              <a:t> </a:t>
            </a:r>
            <a:r>
              <a:rPr lang="it-IT" sz="2200" b="1" dirty="0" smtClean="0">
                <a:solidFill>
                  <a:srgbClr val="0000FF"/>
                </a:solidFill>
              </a:rPr>
              <a:t>«L’Evangelo è potenza di Dio per la salvezza»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2496207" y="1769855"/>
            <a:ext cx="79090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 smtClean="0">
                <a:solidFill>
                  <a:srgbClr val="FF0000"/>
                </a:solidFill>
              </a:rPr>
              <a:t>Romani 10:17 </a:t>
            </a:r>
            <a:r>
              <a:rPr lang="it-IT" sz="2200" b="1" dirty="0"/>
              <a:t>-</a:t>
            </a:r>
            <a:r>
              <a:rPr lang="it-IT" sz="2200" b="1" dirty="0" smtClean="0"/>
              <a:t> </a:t>
            </a:r>
            <a:r>
              <a:rPr lang="it-IT" sz="2200" b="1" dirty="0" smtClean="0">
                <a:solidFill>
                  <a:srgbClr val="0000FF"/>
                </a:solidFill>
              </a:rPr>
              <a:t>«La fede viene dall’ascolto della Parola di Cristo»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2496206" y="2207346"/>
            <a:ext cx="79090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 smtClean="0">
                <a:solidFill>
                  <a:srgbClr val="FF0000"/>
                </a:solidFill>
              </a:rPr>
              <a:t>Atti 2:37</a:t>
            </a:r>
            <a:r>
              <a:rPr lang="it-IT" sz="2200" b="1" dirty="0" smtClean="0"/>
              <a:t> - </a:t>
            </a:r>
            <a:r>
              <a:rPr lang="it-IT" sz="2200" b="1" dirty="0" smtClean="0">
                <a:solidFill>
                  <a:srgbClr val="0000FF"/>
                </a:solidFill>
              </a:rPr>
              <a:t>«Essi, udita la Parola, furono compunti nel cuore»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2496207" y="2814897"/>
            <a:ext cx="79090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 smtClean="0">
                <a:solidFill>
                  <a:srgbClr val="FF0000"/>
                </a:solidFill>
              </a:rPr>
              <a:t>Marco 16:15-16 </a:t>
            </a:r>
            <a:r>
              <a:rPr lang="it-IT" sz="2200" b="1" dirty="0"/>
              <a:t>-</a:t>
            </a:r>
            <a:r>
              <a:rPr lang="it-IT" sz="2200" b="1" dirty="0" smtClean="0"/>
              <a:t> </a:t>
            </a:r>
            <a:r>
              <a:rPr lang="it-IT" sz="2200" b="1" dirty="0" smtClean="0">
                <a:solidFill>
                  <a:srgbClr val="0000FF"/>
                </a:solidFill>
              </a:rPr>
              <a:t>«Chi ascolta, crede e si battezza, sarà salvato»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2496205" y="4305960"/>
            <a:ext cx="79090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 smtClean="0">
                <a:solidFill>
                  <a:srgbClr val="FF0000"/>
                </a:solidFill>
              </a:rPr>
              <a:t>Atti 3:19</a:t>
            </a:r>
            <a:r>
              <a:rPr lang="it-IT" sz="2200" b="1" dirty="0" smtClean="0"/>
              <a:t> </a:t>
            </a:r>
            <a:r>
              <a:rPr lang="it-IT" sz="2200" b="1" dirty="0"/>
              <a:t>-</a:t>
            </a:r>
            <a:r>
              <a:rPr lang="it-IT" sz="2200" b="1" dirty="0" smtClean="0"/>
              <a:t> </a:t>
            </a:r>
            <a:r>
              <a:rPr lang="it-IT" sz="2200" b="1" dirty="0" smtClean="0">
                <a:solidFill>
                  <a:srgbClr val="0000FF"/>
                </a:solidFill>
              </a:rPr>
              <a:t>«Ravvedetevi, onde i vostri peccati siano cancellati»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2506713" y="3887370"/>
            <a:ext cx="79090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 smtClean="0">
                <a:solidFill>
                  <a:srgbClr val="FF0000"/>
                </a:solidFill>
              </a:rPr>
              <a:t>LUCA 13:5 </a:t>
            </a:r>
            <a:r>
              <a:rPr lang="it-IT" sz="2200" b="1" dirty="0"/>
              <a:t>-</a:t>
            </a:r>
            <a:r>
              <a:rPr lang="it-IT" sz="2200" b="1" dirty="0" smtClean="0"/>
              <a:t> </a:t>
            </a:r>
            <a:r>
              <a:rPr lang="it-IT" sz="2200" b="1" dirty="0" smtClean="0">
                <a:solidFill>
                  <a:srgbClr val="0000FF"/>
                </a:solidFill>
              </a:rPr>
              <a:t>«Se non vi ravvedete, vi perderete»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2496205" y="3247316"/>
            <a:ext cx="77671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200" b="1" dirty="0">
                <a:solidFill>
                  <a:srgbClr val="FF0000"/>
                </a:solidFill>
              </a:rPr>
              <a:t>Atti </a:t>
            </a:r>
            <a:r>
              <a:rPr lang="it-IT" sz="2200" b="1" dirty="0" smtClean="0">
                <a:solidFill>
                  <a:srgbClr val="FF0000"/>
                </a:solidFill>
              </a:rPr>
              <a:t>16:31</a:t>
            </a:r>
            <a:r>
              <a:rPr lang="it-IT" sz="2200" b="1" dirty="0" smtClean="0">
                <a:solidFill>
                  <a:prstClr val="black"/>
                </a:solidFill>
              </a:rPr>
              <a:t> </a:t>
            </a:r>
            <a:r>
              <a:rPr lang="it-IT" sz="2200" b="1" dirty="0">
                <a:solidFill>
                  <a:prstClr val="black"/>
                </a:solidFill>
              </a:rPr>
              <a:t>- </a:t>
            </a:r>
            <a:r>
              <a:rPr lang="it-IT" sz="2200" b="1" dirty="0">
                <a:solidFill>
                  <a:srgbClr val="0000FF"/>
                </a:solidFill>
              </a:rPr>
              <a:t>«Credi nel Signore Gesù </a:t>
            </a:r>
            <a:r>
              <a:rPr lang="it-IT" sz="2200" b="1" dirty="0" smtClean="0">
                <a:solidFill>
                  <a:srgbClr val="0000FF"/>
                </a:solidFill>
              </a:rPr>
              <a:t>Cristo e sarai salvato»</a:t>
            </a:r>
            <a:endParaRPr lang="it-IT" sz="2200" b="1" dirty="0">
              <a:solidFill>
                <a:srgbClr val="0000FF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2506713" y="5396980"/>
            <a:ext cx="79090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 smtClean="0">
                <a:solidFill>
                  <a:srgbClr val="FF0000"/>
                </a:solidFill>
              </a:rPr>
              <a:t>1 Giovanni 1:9</a:t>
            </a:r>
            <a:r>
              <a:rPr lang="it-IT" sz="2200" b="1" dirty="0" smtClean="0"/>
              <a:t> </a:t>
            </a:r>
            <a:r>
              <a:rPr lang="it-IT" sz="2200" b="1" dirty="0"/>
              <a:t>-</a:t>
            </a:r>
            <a:r>
              <a:rPr lang="it-IT" sz="2200" b="1" dirty="0" smtClean="0"/>
              <a:t> </a:t>
            </a:r>
            <a:r>
              <a:rPr lang="it-IT" sz="2200" b="1" dirty="0" smtClean="0">
                <a:solidFill>
                  <a:srgbClr val="0000FF"/>
                </a:solidFill>
              </a:rPr>
              <a:t>«Confessate a Dio i vostri peccati»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2517221" y="4978390"/>
            <a:ext cx="82825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 smtClean="0">
                <a:solidFill>
                  <a:srgbClr val="FF0000"/>
                </a:solidFill>
              </a:rPr>
              <a:t>Romani 10:9 </a:t>
            </a:r>
            <a:r>
              <a:rPr lang="it-IT" sz="2200" b="1" dirty="0"/>
              <a:t>-</a:t>
            </a:r>
            <a:r>
              <a:rPr lang="it-IT" sz="2200" b="1" dirty="0" smtClean="0"/>
              <a:t> </a:t>
            </a:r>
            <a:r>
              <a:rPr lang="it-IT" sz="2200" b="1" dirty="0" smtClean="0">
                <a:solidFill>
                  <a:srgbClr val="0000FF"/>
                </a:solidFill>
              </a:rPr>
              <a:t>«Confessa e credi col cuore, che Gesù è il Signore»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2506712" y="5911650"/>
            <a:ext cx="79090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 smtClean="0">
                <a:solidFill>
                  <a:srgbClr val="FF0000"/>
                </a:solidFill>
              </a:rPr>
              <a:t>Atti 2:38 </a:t>
            </a:r>
            <a:r>
              <a:rPr lang="it-IT" sz="2200" b="1" dirty="0" smtClean="0"/>
              <a:t>- </a:t>
            </a:r>
            <a:r>
              <a:rPr lang="it-IT" sz="2200" b="1" dirty="0" smtClean="0">
                <a:solidFill>
                  <a:srgbClr val="0000FF"/>
                </a:solidFill>
              </a:rPr>
              <a:t>«Battezzatevi per la remissione dei peccati»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2496203" y="6310268"/>
            <a:ext cx="82825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 smtClean="0">
                <a:solidFill>
                  <a:srgbClr val="FF0000"/>
                </a:solidFill>
              </a:rPr>
              <a:t>Atti 2:41 </a:t>
            </a:r>
            <a:r>
              <a:rPr lang="it-IT" sz="2200" b="1" dirty="0"/>
              <a:t>-</a:t>
            </a:r>
            <a:r>
              <a:rPr lang="it-IT" sz="2200" b="1" dirty="0" smtClean="0"/>
              <a:t> </a:t>
            </a:r>
            <a:r>
              <a:rPr lang="it-IT" sz="2200" b="1" dirty="0" smtClean="0">
                <a:solidFill>
                  <a:srgbClr val="0000FF"/>
                </a:solidFill>
              </a:rPr>
              <a:t>«Quelli che accettarono la Parola furono battezzati»</a:t>
            </a:r>
          </a:p>
        </p:txBody>
      </p:sp>
      <p:sp>
        <p:nvSpPr>
          <p:cNvPr id="23" name="CasellaDiTesto 22"/>
          <p:cNvSpPr txBox="1"/>
          <p:nvPr/>
        </p:nvSpPr>
        <p:spPr>
          <a:xfrm>
            <a:off x="2496204" y="6921049"/>
            <a:ext cx="81928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 smtClean="0">
                <a:solidFill>
                  <a:srgbClr val="FF0000"/>
                </a:solidFill>
              </a:rPr>
              <a:t>Atti 2:47</a:t>
            </a:r>
            <a:r>
              <a:rPr lang="it-IT" sz="2200" b="1" dirty="0" smtClean="0"/>
              <a:t> </a:t>
            </a:r>
            <a:r>
              <a:rPr lang="it-IT" sz="2200" b="1" dirty="0"/>
              <a:t>-</a:t>
            </a:r>
            <a:r>
              <a:rPr lang="it-IT" sz="2200" b="1" dirty="0" smtClean="0"/>
              <a:t> </a:t>
            </a:r>
            <a:r>
              <a:rPr lang="it-IT" sz="2200" b="1" dirty="0" smtClean="0">
                <a:solidFill>
                  <a:srgbClr val="0000FF"/>
                </a:solidFill>
              </a:rPr>
              <a:t>«Il Signore aggiunge alla Chiesa chi è salvato»</a:t>
            </a:r>
          </a:p>
        </p:txBody>
      </p:sp>
    </p:spTree>
    <p:extLst>
      <p:ext uri="{BB962C8B-B14F-4D97-AF65-F5344CB8AC3E}">
        <p14:creationId xmlns:p14="http://schemas.microsoft.com/office/powerpoint/2010/main" val="2347568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949262" y="2711673"/>
            <a:ext cx="2885090" cy="189186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b="1" dirty="0" smtClean="0">
                <a:solidFill>
                  <a:schemeClr val="tx1"/>
                </a:solidFill>
              </a:rPr>
              <a:t>IL</a:t>
            </a:r>
          </a:p>
          <a:p>
            <a:pPr algn="ctr"/>
            <a:r>
              <a:rPr lang="it-IT" sz="4000" b="1" dirty="0" smtClean="0">
                <a:solidFill>
                  <a:schemeClr val="tx1"/>
                </a:solidFill>
              </a:rPr>
              <a:t>VANGELO</a:t>
            </a:r>
          </a:p>
        </p:txBody>
      </p:sp>
      <p:sp>
        <p:nvSpPr>
          <p:cNvPr id="3" name="Rettangolo 2"/>
          <p:cNvSpPr/>
          <p:nvPr/>
        </p:nvSpPr>
        <p:spPr>
          <a:xfrm>
            <a:off x="7425558" y="283781"/>
            <a:ext cx="2885090" cy="189186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cap="all" dirty="0" smtClean="0">
                <a:solidFill>
                  <a:schemeClr val="tx1"/>
                </a:solidFill>
              </a:rPr>
              <a:t>È LA </a:t>
            </a:r>
            <a:r>
              <a:rPr lang="it-IT" sz="2400" b="1" cap="all" dirty="0" err="1" smtClean="0">
                <a:solidFill>
                  <a:schemeClr val="tx1"/>
                </a:solidFill>
              </a:rPr>
              <a:t>VERITà</a:t>
            </a:r>
            <a:endParaRPr lang="it-IT" sz="2400" b="1" cap="all" dirty="0" smtClean="0">
              <a:solidFill>
                <a:schemeClr val="tx1"/>
              </a:solidFill>
            </a:endParaRPr>
          </a:p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Giovanni 17:17</a:t>
            </a:r>
          </a:p>
        </p:txBody>
      </p:sp>
      <p:sp>
        <p:nvSpPr>
          <p:cNvPr id="6" name="Rettangolo 5"/>
          <p:cNvSpPr/>
          <p:nvPr/>
        </p:nvSpPr>
        <p:spPr>
          <a:xfrm>
            <a:off x="472966" y="2711673"/>
            <a:ext cx="2885090" cy="189186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chemeClr val="tx1"/>
                </a:solidFill>
              </a:rPr>
              <a:t>È LA CHIAMATA DI DIO</a:t>
            </a:r>
          </a:p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2 Tessalonicesi 2:14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949262" y="5229946"/>
            <a:ext cx="2885090" cy="189186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chemeClr val="tx1"/>
                </a:solidFill>
              </a:rPr>
              <a:t>DEVE ESSERE UBBIDITO</a:t>
            </a:r>
          </a:p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Marco 16:15-16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72966" y="5229946"/>
            <a:ext cx="2885090" cy="189186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cap="all" dirty="0" smtClean="0">
                <a:solidFill>
                  <a:schemeClr val="tx1"/>
                </a:solidFill>
              </a:rPr>
              <a:t>È LUCE, VITA, </a:t>
            </a:r>
            <a:r>
              <a:rPr lang="it-IT" sz="2400" b="1" cap="all" dirty="0" err="1" smtClean="0">
                <a:solidFill>
                  <a:schemeClr val="tx1"/>
                </a:solidFill>
              </a:rPr>
              <a:t>IMMORTALITà</a:t>
            </a:r>
            <a:endParaRPr lang="it-IT" sz="2400" b="1" cap="all" dirty="0" smtClean="0">
              <a:solidFill>
                <a:schemeClr val="tx1"/>
              </a:solidFill>
            </a:endParaRPr>
          </a:p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2 Timoteo 1:10</a:t>
            </a:r>
          </a:p>
        </p:txBody>
      </p:sp>
      <p:sp>
        <p:nvSpPr>
          <p:cNvPr id="9" name="Rettangolo 8"/>
          <p:cNvSpPr/>
          <p:nvPr/>
        </p:nvSpPr>
        <p:spPr>
          <a:xfrm>
            <a:off x="7425558" y="2711672"/>
            <a:ext cx="2885090" cy="189186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chemeClr val="tx1"/>
                </a:solidFill>
              </a:rPr>
              <a:t>È POTENZA CHE SALVA</a:t>
            </a:r>
          </a:p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Romani 1:16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7425558" y="5229946"/>
            <a:ext cx="2885090" cy="189186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chemeClr val="tx1"/>
                </a:solidFill>
              </a:rPr>
              <a:t>È PAROLA DI GIUDIZIO</a:t>
            </a:r>
          </a:p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Giovanni 12:48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472966" y="283779"/>
            <a:ext cx="2885090" cy="189186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chemeClr val="tx1"/>
                </a:solidFill>
              </a:rPr>
              <a:t>È DI DIO</a:t>
            </a:r>
          </a:p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1 Pietro 1:17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3949262" y="283780"/>
            <a:ext cx="2885090" cy="189186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chemeClr val="tx1"/>
                </a:solidFill>
              </a:rPr>
              <a:t>È DI CRISTO</a:t>
            </a:r>
          </a:p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2 Tessalonicesi 1:7-8</a:t>
            </a:r>
            <a:endParaRPr lang="it-IT" sz="2400" b="1" dirty="0">
              <a:solidFill>
                <a:srgbClr val="FF0000"/>
              </a:solidFill>
            </a:endParaRPr>
          </a:p>
        </p:txBody>
      </p:sp>
      <p:cxnSp>
        <p:nvCxnSpPr>
          <p:cNvPr id="15" name="Connettore 2 14"/>
          <p:cNvCxnSpPr/>
          <p:nvPr/>
        </p:nvCxnSpPr>
        <p:spPr>
          <a:xfrm flipV="1">
            <a:off x="6834352" y="2175640"/>
            <a:ext cx="591206" cy="53603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endCxn id="12" idx="2"/>
          </p:cNvCxnSpPr>
          <p:nvPr/>
        </p:nvCxnSpPr>
        <p:spPr>
          <a:xfrm flipV="1">
            <a:off x="5391807" y="2175641"/>
            <a:ext cx="0" cy="5400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 flipH="1" flipV="1">
            <a:off x="3371986" y="2130451"/>
            <a:ext cx="577276" cy="58122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2" idx="1"/>
            <a:endCxn id="6" idx="3"/>
          </p:cNvCxnSpPr>
          <p:nvPr/>
        </p:nvCxnSpPr>
        <p:spPr>
          <a:xfrm flipH="1">
            <a:off x="3358056" y="3657604"/>
            <a:ext cx="591206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2" idx="3"/>
            <a:endCxn id="9" idx="1"/>
          </p:cNvCxnSpPr>
          <p:nvPr/>
        </p:nvCxnSpPr>
        <p:spPr>
          <a:xfrm flipV="1">
            <a:off x="6834352" y="3657603"/>
            <a:ext cx="591206" cy="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>
            <a:off x="6834352" y="4629545"/>
            <a:ext cx="577276" cy="6004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/>
          <p:nvPr/>
        </p:nvCxnSpPr>
        <p:spPr>
          <a:xfrm flipH="1">
            <a:off x="5459333" y="4629544"/>
            <a:ext cx="17349" cy="57439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 flipH="1">
            <a:off x="3367009" y="4603533"/>
            <a:ext cx="582254" cy="62641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9621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429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586</TotalTime>
  <Words>1541</Words>
  <Application>Microsoft Office PowerPoint</Application>
  <PresentationFormat>Personalizzato</PresentationFormat>
  <Paragraphs>215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Tema di Office</vt:lpstr>
      <vt:lpstr>1_Tema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Franco</dc:creator>
  <cp:lastModifiedBy>Franco</cp:lastModifiedBy>
  <cp:revision>69</cp:revision>
  <cp:lastPrinted>2018-07-09T15:55:14Z</cp:lastPrinted>
  <dcterms:created xsi:type="dcterms:W3CDTF">2018-07-07T14:56:37Z</dcterms:created>
  <dcterms:modified xsi:type="dcterms:W3CDTF">2022-09-01T12:31:43Z</dcterms:modified>
</cp:coreProperties>
</file>