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6" r:id="rId3"/>
    <p:sldMasterId id="2147483708" r:id="rId4"/>
    <p:sldMasterId id="2147483720" r:id="rId5"/>
  </p:sldMasterIdLst>
  <p:notesMasterIdLst>
    <p:notesMasterId r:id="rId24"/>
  </p:notesMasterIdLst>
  <p:sldIdLst>
    <p:sldId id="271" r:id="rId6"/>
    <p:sldId id="256" r:id="rId7"/>
    <p:sldId id="273" r:id="rId8"/>
    <p:sldId id="274" r:id="rId9"/>
    <p:sldId id="275" r:id="rId10"/>
    <p:sldId id="257" r:id="rId11"/>
    <p:sldId id="258" r:id="rId12"/>
    <p:sldId id="259" r:id="rId13"/>
    <p:sldId id="260" r:id="rId14"/>
    <p:sldId id="261" r:id="rId15"/>
    <p:sldId id="262" r:id="rId16"/>
    <p:sldId id="264" r:id="rId17"/>
    <p:sldId id="265" r:id="rId18"/>
    <p:sldId id="266" r:id="rId19"/>
    <p:sldId id="267" r:id="rId20"/>
    <p:sldId id="268" r:id="rId21"/>
    <p:sldId id="269" r:id="rId22"/>
    <p:sldId id="276" r:id="rId2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7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8" d="100"/>
          <a:sy n="68" d="100"/>
        </p:scale>
        <p:origin x="84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B4D2C02-CF9B-4D6A-9987-CE5FDF3ADD3E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E5FCB1B-5F67-4E79-BB53-D017E509F89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32E2CF-E927-41F0-A826-44E9FF2C4CB1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 eaLnBrk="1" hangingPunct="1"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  <p:extLst>
      <p:ext uri="{BB962C8B-B14F-4D97-AF65-F5344CB8AC3E}">
        <p14:creationId xmlns:p14="http://schemas.microsoft.com/office/powerpoint/2010/main" val="3424094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161BB15-61DA-4FF0-8BE8-BCF84C00F89A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1033785-DE07-436B-BB55-82341BFCECCE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C258776-20B9-4E7B-8705-A8E251FE7615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07849CA-98AB-4899-9ABD-BEAB87801054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3026AE0-799A-46AD-ADD3-DCBBF90C7AA0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87EDDE4-EF6E-476A-8255-13A4FC22308B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4A38565-1D9F-481C-805A-04FF52B12FE1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987046A-71C9-41F3-B010-362F436DD31D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A04E590-90E6-4E58-A661-42CE2FCCB527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4070C57-7849-4C2F-A17F-8096D2FA3EF4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829544F-4E2D-4204-A383-EC76B8ADE68F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71BF7FE-3C97-4025-A058-F9BFCD17D37A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Formulare una frase di apertura efficace, pertinente all'argomento e in grado di attirare l'attenzione del pubblico. Fare leva sugli interessi del pubblico. Il ritmo della riunione è determinato dall'atteggiamento del moderatore, che dovrà stimolare la partecipazione del pubblico.</a:t>
            </a:r>
          </a:p>
          <a:p>
            <a:pPr>
              <a:spcBef>
                <a:spcPct val="0"/>
              </a:spcBef>
            </a:pPr>
            <a:endParaRPr lang="it-IT" altLang="it-IT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it-IT" altLang="it-IT" smtClean="0">
                <a:solidFill>
                  <a:srgbClr val="000000"/>
                </a:solidFill>
              </a:rPr>
              <a:t>La moderazione è un processo che consente la comunicazione e la collaborazione tra più persone. Creare un ambiente aperto rivolto alla risoluzione dei problemi e al cambiamento.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1CD-3501-4DAF-9900-9DB954B24721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F1D96-7A07-4121-9C84-39A58AE744A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979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44A8B-8837-4661-80A8-59ACB07F27FE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CF27A-8C92-4260-9F68-A4DFC87F6BC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9616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10809-3726-439E-AFBA-BD7386885E44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842F8-D139-46F3-ADE9-6E84B3F5860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2965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it-IT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it-IT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en-US" sz="3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3221" name="Rectangle 5"/>
          <p:cNvSpPr>
            <a:spLocks noGrp="1" noChangeArrowheads="1"/>
          </p:cNvSpPr>
          <p:nvPr>
            <p:ph type="ctrTitle"/>
          </p:nvPr>
        </p:nvSpPr>
        <p:spPr bwMode="auto">
          <a:xfrm>
            <a:off x="914400" y="182880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lvl="0"/>
            <a:r>
              <a:rPr lang="it-IT" noProof="0" smtClean="0"/>
              <a:t>Fare clic per modificare lo stile del titolo dello schema</a:t>
            </a:r>
            <a:endParaRPr lang="it-IT" altLang="en-US" noProof="0" smtClean="0"/>
          </a:p>
        </p:txBody>
      </p:sp>
      <p:sp>
        <p:nvSpPr>
          <p:cNvPr id="393222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914400" y="3276600"/>
            <a:ext cx="61722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  <a:endParaRPr lang="it-IT" altLang="en-US" noProof="0" smtClean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629400" y="6096000"/>
            <a:ext cx="22860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286000" y="6096000"/>
            <a:ext cx="4343400" cy="5349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20000"/>
              </a:spcBef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629400" y="6400800"/>
            <a:ext cx="2286000" cy="228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defRPr sz="1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5E8085-17DB-4BFE-9A1A-F8CCAD0F5E3A}" type="slidenum">
              <a:rPr kumimoji="0" lang="it-IT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it-IT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479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072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98044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9489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454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166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221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1777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76E1-5D68-41BE-AA0D-DE4786653C27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360CD-BFB6-4415-91F2-4AC0A37979D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74871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7693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402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69896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13" indent="0" algn="ctr">
              <a:buNone/>
              <a:defRPr sz="1867"/>
            </a:lvl2pPr>
            <a:lvl3pPr marL="853425" indent="0" algn="ctr">
              <a:buNone/>
              <a:defRPr sz="1680"/>
            </a:lvl3pPr>
            <a:lvl4pPr marL="1280138" indent="0" algn="ctr">
              <a:buNone/>
              <a:defRPr sz="1494"/>
            </a:lvl4pPr>
            <a:lvl5pPr marL="1706851" indent="0" algn="ctr">
              <a:buNone/>
              <a:defRPr sz="1494"/>
            </a:lvl5pPr>
            <a:lvl6pPr marL="2133564" indent="0" algn="ctr">
              <a:buNone/>
              <a:defRPr sz="1494"/>
            </a:lvl6pPr>
            <a:lvl7pPr marL="2560276" indent="0" algn="ctr">
              <a:buNone/>
              <a:defRPr sz="1494"/>
            </a:lvl7pPr>
            <a:lvl8pPr marL="2986989" indent="0" algn="ctr">
              <a:buNone/>
              <a:defRPr sz="1494"/>
            </a:lvl8pPr>
            <a:lvl9pPr marL="3413701" indent="0" algn="ctr">
              <a:buNone/>
              <a:defRPr sz="149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41506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191260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1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2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38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4pPr>
            <a:lvl5pPr marL="170685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5pPr>
            <a:lvl6pPr marL="2133564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6pPr>
            <a:lvl7pPr marL="2560276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7pPr>
            <a:lvl8pPr marL="2986989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8pPr>
            <a:lvl9pPr marL="341370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115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1920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08387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69466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5996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0FE12-9EB8-412B-B2F3-AA8706493D17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5B051-11DC-4A5E-BE74-E94C989AF8C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028486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986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712832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2986"/>
            </a:lvl1pPr>
            <a:lvl2pPr marL="426713" indent="0">
              <a:buNone/>
              <a:defRPr sz="2613"/>
            </a:lvl2pPr>
            <a:lvl3pPr marL="853425" indent="0">
              <a:buNone/>
              <a:defRPr sz="2240"/>
            </a:lvl3pPr>
            <a:lvl4pPr marL="1280138" indent="0">
              <a:buNone/>
              <a:defRPr sz="1867"/>
            </a:lvl4pPr>
            <a:lvl5pPr marL="1706851" indent="0">
              <a:buNone/>
              <a:defRPr sz="1867"/>
            </a:lvl5pPr>
            <a:lvl6pPr marL="2133564" indent="0">
              <a:buNone/>
              <a:defRPr sz="1867"/>
            </a:lvl6pPr>
            <a:lvl7pPr marL="2560276" indent="0">
              <a:buNone/>
              <a:defRPr sz="1867"/>
            </a:lvl7pPr>
            <a:lvl8pPr marL="2986989" indent="0">
              <a:buNone/>
              <a:defRPr sz="1867"/>
            </a:lvl8pPr>
            <a:lvl9pPr marL="3413701" indent="0">
              <a:buNone/>
              <a:defRPr sz="1867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90352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694631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6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033148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13" indent="0" algn="ctr">
              <a:buNone/>
              <a:defRPr sz="1867"/>
            </a:lvl2pPr>
            <a:lvl3pPr marL="853425" indent="0" algn="ctr">
              <a:buNone/>
              <a:defRPr sz="1680"/>
            </a:lvl3pPr>
            <a:lvl4pPr marL="1280138" indent="0" algn="ctr">
              <a:buNone/>
              <a:defRPr sz="1494"/>
            </a:lvl4pPr>
            <a:lvl5pPr marL="1706851" indent="0" algn="ctr">
              <a:buNone/>
              <a:defRPr sz="1494"/>
            </a:lvl5pPr>
            <a:lvl6pPr marL="2133564" indent="0" algn="ctr">
              <a:buNone/>
              <a:defRPr sz="1494"/>
            </a:lvl6pPr>
            <a:lvl7pPr marL="2560276" indent="0" algn="ctr">
              <a:buNone/>
              <a:defRPr sz="1494"/>
            </a:lvl7pPr>
            <a:lvl8pPr marL="2986989" indent="0" algn="ctr">
              <a:buNone/>
              <a:defRPr sz="1494"/>
            </a:lvl8pPr>
            <a:lvl9pPr marL="3413701" indent="0" algn="ctr">
              <a:buNone/>
              <a:defRPr sz="149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438843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61995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1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2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38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4pPr>
            <a:lvl5pPr marL="170685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5pPr>
            <a:lvl6pPr marL="2133564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6pPr>
            <a:lvl7pPr marL="2560276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7pPr>
            <a:lvl8pPr marL="2986989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8pPr>
            <a:lvl9pPr marL="341370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421364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551915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569016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317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62368-46CD-4170-87FC-E79F334EA6D6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ACAB3A-EAA5-47FF-80D3-453D7B950FB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45846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955661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986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432070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2986"/>
            </a:lvl1pPr>
            <a:lvl2pPr marL="426713" indent="0">
              <a:buNone/>
              <a:defRPr sz="2613"/>
            </a:lvl2pPr>
            <a:lvl3pPr marL="853425" indent="0">
              <a:buNone/>
              <a:defRPr sz="2240"/>
            </a:lvl3pPr>
            <a:lvl4pPr marL="1280138" indent="0">
              <a:buNone/>
              <a:defRPr sz="1867"/>
            </a:lvl4pPr>
            <a:lvl5pPr marL="1706851" indent="0">
              <a:buNone/>
              <a:defRPr sz="1867"/>
            </a:lvl5pPr>
            <a:lvl6pPr marL="2133564" indent="0">
              <a:buNone/>
              <a:defRPr sz="1867"/>
            </a:lvl6pPr>
            <a:lvl7pPr marL="2560276" indent="0">
              <a:buNone/>
              <a:defRPr sz="1867"/>
            </a:lvl7pPr>
            <a:lvl8pPr marL="2986989" indent="0">
              <a:buNone/>
              <a:defRPr sz="1867"/>
            </a:lvl8pPr>
            <a:lvl9pPr marL="3413701" indent="0">
              <a:buNone/>
              <a:defRPr sz="1867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79864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610224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6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502816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13" indent="0" algn="ctr">
              <a:buNone/>
              <a:defRPr sz="1867"/>
            </a:lvl2pPr>
            <a:lvl3pPr marL="853425" indent="0" algn="ctr">
              <a:buNone/>
              <a:defRPr sz="1680"/>
            </a:lvl3pPr>
            <a:lvl4pPr marL="1280138" indent="0" algn="ctr">
              <a:buNone/>
              <a:defRPr sz="1494"/>
            </a:lvl4pPr>
            <a:lvl5pPr marL="1706851" indent="0" algn="ctr">
              <a:buNone/>
              <a:defRPr sz="1494"/>
            </a:lvl5pPr>
            <a:lvl6pPr marL="2133564" indent="0" algn="ctr">
              <a:buNone/>
              <a:defRPr sz="1494"/>
            </a:lvl6pPr>
            <a:lvl7pPr marL="2560276" indent="0" algn="ctr">
              <a:buNone/>
              <a:defRPr sz="1494"/>
            </a:lvl7pPr>
            <a:lvl8pPr marL="2986989" indent="0" algn="ctr">
              <a:buNone/>
              <a:defRPr sz="1494"/>
            </a:lvl8pPr>
            <a:lvl9pPr marL="3413701" indent="0" algn="ctr">
              <a:buNone/>
              <a:defRPr sz="149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667011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368906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1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2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38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4pPr>
            <a:lvl5pPr marL="170685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5pPr>
            <a:lvl6pPr marL="2133564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6pPr>
            <a:lvl7pPr marL="2560276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7pPr>
            <a:lvl8pPr marL="2986989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8pPr>
            <a:lvl9pPr marL="3413701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777358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07975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13" indent="0">
              <a:buNone/>
              <a:defRPr sz="1867" b="1"/>
            </a:lvl2pPr>
            <a:lvl3pPr marL="853425" indent="0">
              <a:buNone/>
              <a:defRPr sz="1680" b="1"/>
            </a:lvl3pPr>
            <a:lvl4pPr marL="1280138" indent="0">
              <a:buNone/>
              <a:defRPr sz="1494" b="1"/>
            </a:lvl4pPr>
            <a:lvl5pPr marL="1706851" indent="0">
              <a:buNone/>
              <a:defRPr sz="1494" b="1"/>
            </a:lvl5pPr>
            <a:lvl6pPr marL="2133564" indent="0">
              <a:buNone/>
              <a:defRPr sz="1494" b="1"/>
            </a:lvl6pPr>
            <a:lvl7pPr marL="2560276" indent="0">
              <a:buNone/>
              <a:defRPr sz="1494" b="1"/>
            </a:lvl7pPr>
            <a:lvl8pPr marL="2986989" indent="0">
              <a:buNone/>
              <a:defRPr sz="1494" b="1"/>
            </a:lvl8pPr>
            <a:lvl9pPr marL="3413701" indent="0">
              <a:buNone/>
              <a:defRPr sz="1494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0913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4EF5E-DA2F-403B-8E78-C5A24E869EAC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7FF04-7EEF-4B4F-A454-5DE3B0B27F1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6601704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666675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280385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2986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871718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86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2986"/>
            </a:lvl1pPr>
            <a:lvl2pPr marL="426713" indent="0">
              <a:buNone/>
              <a:defRPr sz="2613"/>
            </a:lvl2pPr>
            <a:lvl3pPr marL="853425" indent="0">
              <a:buNone/>
              <a:defRPr sz="2240"/>
            </a:lvl3pPr>
            <a:lvl4pPr marL="1280138" indent="0">
              <a:buNone/>
              <a:defRPr sz="1867"/>
            </a:lvl4pPr>
            <a:lvl5pPr marL="1706851" indent="0">
              <a:buNone/>
              <a:defRPr sz="1867"/>
            </a:lvl5pPr>
            <a:lvl6pPr marL="2133564" indent="0">
              <a:buNone/>
              <a:defRPr sz="1867"/>
            </a:lvl6pPr>
            <a:lvl7pPr marL="2560276" indent="0">
              <a:buNone/>
              <a:defRPr sz="1867"/>
            </a:lvl7pPr>
            <a:lvl8pPr marL="2986989" indent="0">
              <a:buNone/>
              <a:defRPr sz="1867"/>
            </a:lvl8pPr>
            <a:lvl9pPr marL="3413701" indent="0">
              <a:buNone/>
              <a:defRPr sz="1867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94"/>
            </a:lvl1pPr>
            <a:lvl2pPr marL="426713" indent="0">
              <a:buNone/>
              <a:defRPr sz="1306"/>
            </a:lvl2pPr>
            <a:lvl3pPr marL="853425" indent="0">
              <a:buNone/>
              <a:defRPr sz="1120"/>
            </a:lvl3pPr>
            <a:lvl4pPr marL="1280138" indent="0">
              <a:buNone/>
              <a:defRPr sz="933"/>
            </a:lvl4pPr>
            <a:lvl5pPr marL="1706851" indent="0">
              <a:buNone/>
              <a:defRPr sz="933"/>
            </a:lvl5pPr>
            <a:lvl6pPr marL="2133564" indent="0">
              <a:buNone/>
              <a:defRPr sz="933"/>
            </a:lvl6pPr>
            <a:lvl7pPr marL="2560276" indent="0">
              <a:buNone/>
              <a:defRPr sz="933"/>
            </a:lvl7pPr>
            <a:lvl8pPr marL="2986989" indent="0">
              <a:buNone/>
              <a:defRPr sz="933"/>
            </a:lvl8pPr>
            <a:lvl9pPr marL="3413701" indent="0">
              <a:buNone/>
              <a:defRPr sz="9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004031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297836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6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55366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85CE-B966-481B-8521-19C78473579D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73FE4-E5AD-4679-BF65-23A727DA925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4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DA665-436C-4111-9606-42C5666CFCE8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9A990-1610-4D24-9D6D-DEC2D61A9D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1133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8F0C2-76F5-4A00-9C95-A4B7BC6EC758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403A1-F8C1-4E5F-B84C-8205BD7344A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2011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C898B-68A2-4EAF-BFFF-C5597FFFE975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6CFCA-7411-49CD-9CC8-495B0F0EC7E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8982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E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D49942-6559-4106-923D-1B07DCC041CB}" type="datetimeFigureOut">
              <a:rPr lang="it-IT"/>
              <a:pPr>
                <a:defRPr/>
              </a:pPr>
              <a:t>07/04/2023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E741734-B3D6-4D97-AA26-7E49CA8F417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7E4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it-IT" sz="24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it-IT" altLang="en-US" sz="3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0349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chemeClr val="tx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9299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53425" rtl="0" eaLnBrk="1" latinLnBrk="0" hangingPunct="1">
        <a:lnSpc>
          <a:spcPct val="90000"/>
        </a:lnSpc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7" indent="-213357" algn="l" defTabSz="853425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69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82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94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07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920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633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7058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13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25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38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5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64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76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89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70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764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53425" rtl="0" eaLnBrk="1" latinLnBrk="0" hangingPunct="1">
        <a:lnSpc>
          <a:spcPct val="90000"/>
        </a:lnSpc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7" indent="-213357" algn="l" defTabSz="853425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69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82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94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07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920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633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7058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13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25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38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5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64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76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89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70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E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9238DCE1-B8D1-4F24-9B33-F45922F71A5D}" type="datetimeFigureOut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07/04/2023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fld id="{10F87809-92BF-4712-8C00-D6FED260D2C3}" type="slidenum">
              <a:rPr lang="it-IT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831205"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6669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25" rtl="0" eaLnBrk="1" latinLnBrk="0" hangingPunct="1">
        <a:lnSpc>
          <a:spcPct val="90000"/>
        </a:lnSpc>
        <a:spcBef>
          <a:spcPct val="0"/>
        </a:spcBef>
        <a:buNone/>
        <a:defRPr sz="4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7" indent="-213357" algn="l" defTabSz="853425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69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82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94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07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920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633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6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7058" indent="-213357" algn="l" defTabSz="853425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13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25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38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5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64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76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89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701" algn="l" defTabSz="853425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1"/>
          <p:cNvSpPr txBox="1">
            <a:spLocks noChangeArrowheads="1"/>
          </p:cNvSpPr>
          <p:nvPr/>
        </p:nvSpPr>
        <p:spPr bwMode="auto">
          <a:xfrm>
            <a:off x="1547813" y="1412875"/>
            <a:ext cx="58324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72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gerian" panose="04020705040A02060702" pitchFamily="82" charset="0"/>
                <a:ea typeface="+mn-ea"/>
                <a:cs typeface="Aharoni" panose="02010803020104030203" pitchFamily="2" charset="-79"/>
              </a:rPr>
              <a:t>INCONTRO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72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gerian" panose="04020705040A02060702" pitchFamily="82" charset="0"/>
                <a:ea typeface="+mn-ea"/>
                <a:cs typeface="Aharoni" panose="02010803020104030203" pitchFamily="2" charset="-79"/>
              </a:rPr>
              <a:t>CON IL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72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lgerian" panose="04020705040A02060702" pitchFamily="82" charset="0"/>
                <a:ea typeface="+mn-ea"/>
                <a:cs typeface="Aharoni" panose="02010803020104030203" pitchFamily="2" charset="-79"/>
              </a:rPr>
              <a:t>VANGELO</a:t>
            </a:r>
          </a:p>
        </p:txBody>
      </p:sp>
    </p:spTree>
    <p:extLst>
      <p:ext uri="{BB962C8B-B14F-4D97-AF65-F5344CB8AC3E}">
        <p14:creationId xmlns:p14="http://schemas.microsoft.com/office/powerpoint/2010/main" val="168817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QUARTO PASSO</a:t>
            </a:r>
            <a:endParaRPr lang="it-IT" altLang="it-IT" sz="3900" b="1"/>
          </a:p>
        </p:txBody>
      </p:sp>
      <p:sp>
        <p:nvSpPr>
          <p:cNvPr id="508933" name="Text Box 5" descr="Stampati"/>
          <p:cNvSpPr txBox="1">
            <a:spLocks noChangeArrowheads="1"/>
          </p:cNvSpPr>
          <p:nvPr/>
        </p:nvSpPr>
        <p:spPr bwMode="auto">
          <a:xfrm>
            <a:off x="914400" y="1219200"/>
            <a:ext cx="7315200" cy="49784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 b="1" u="sng"/>
              <a:t>CONFESSARE</a:t>
            </a:r>
            <a:r>
              <a:rPr lang="it-IT" altLang="it-IT" sz="3200" u="sng"/>
              <a:t>:</a:t>
            </a:r>
            <a:r>
              <a:rPr lang="it-IT" altLang="it-IT" sz="3200"/>
              <a:t> </a:t>
            </a:r>
          </a:p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/>
              <a:t>«Se con la bocca avrai </a:t>
            </a:r>
            <a:r>
              <a:rPr lang="it-IT" altLang="it-IT" sz="3200" u="sng">
                <a:solidFill>
                  <a:srgbClr val="0000FF"/>
                </a:solidFill>
              </a:rPr>
              <a:t>confessato</a:t>
            </a:r>
            <a:r>
              <a:rPr lang="it-IT" altLang="it-IT" sz="3200"/>
              <a:t> Gesù come Signore, e avrai creduto col cuore che Dio lo ha risuscitato dai morti, sarai salvato»  </a:t>
            </a:r>
          </a:p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Romani 10:9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3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QUINTO PASSO</a:t>
            </a:r>
            <a:endParaRPr lang="it-IT" altLang="it-IT" sz="3900" b="1"/>
          </a:p>
        </p:txBody>
      </p:sp>
      <p:sp>
        <p:nvSpPr>
          <p:cNvPr id="510980" name="Text Box 4" descr="Stampati"/>
          <p:cNvSpPr txBox="1">
            <a:spLocks noChangeArrowheads="1"/>
          </p:cNvSpPr>
          <p:nvPr/>
        </p:nvSpPr>
        <p:spPr bwMode="auto">
          <a:xfrm>
            <a:off x="952500" y="1244600"/>
            <a:ext cx="7239000" cy="4749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70000"/>
              </a:lnSpc>
              <a:spcBef>
                <a:spcPct val="50000"/>
              </a:spcBef>
            </a:pPr>
            <a:r>
              <a:rPr lang="it-IT" altLang="it-IT" sz="3200" b="1" u="sng"/>
              <a:t>BATTEZZARSI: </a:t>
            </a:r>
          </a:p>
          <a:p>
            <a:pPr algn="ctr" eaLnBrk="0" hangingPunct="0">
              <a:lnSpc>
                <a:spcPct val="170000"/>
              </a:lnSpc>
              <a:spcBef>
                <a:spcPct val="50000"/>
              </a:spcBef>
            </a:pPr>
            <a:r>
              <a:rPr lang="it-IT" altLang="it-IT" sz="3200"/>
              <a:t>«Ed ora, che indugi? Levati, e sii </a:t>
            </a:r>
            <a:r>
              <a:rPr lang="it-IT" altLang="it-IT" sz="3200" u="sng">
                <a:solidFill>
                  <a:srgbClr val="0000FF"/>
                </a:solidFill>
              </a:rPr>
              <a:t>battezzato</a:t>
            </a:r>
            <a:r>
              <a:rPr lang="it-IT" altLang="it-IT" sz="3200"/>
              <a:t>, e lavato dei tuoi peccati, invocando il suo nome» </a:t>
            </a:r>
          </a:p>
          <a:p>
            <a:pPr algn="ctr" eaLnBrk="0" hangingPunct="0">
              <a:lnSpc>
                <a:spcPct val="17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Atti 22:16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78" grpId="0" animBg="1" autoUpdateAnimBg="0"/>
      <p:bldP spid="51098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ENTRATI NELLA CHIESA</a:t>
            </a:r>
            <a:endParaRPr lang="it-IT" altLang="it-IT" sz="3900" b="1"/>
          </a:p>
        </p:txBody>
      </p:sp>
      <p:sp>
        <p:nvSpPr>
          <p:cNvPr id="482307" name="Text Box 3" descr="Stampati"/>
          <p:cNvSpPr txBox="1">
            <a:spLocks noChangeArrowheads="1"/>
          </p:cNvSpPr>
          <p:nvPr/>
        </p:nvSpPr>
        <p:spPr bwMode="auto">
          <a:xfrm>
            <a:off x="1524000" y="4572000"/>
            <a:ext cx="35814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NUOVA CREATURA</a:t>
            </a:r>
            <a:endParaRPr lang="it-IT" altLang="it-IT" sz="2000"/>
          </a:p>
        </p:txBody>
      </p:sp>
      <p:sp>
        <p:nvSpPr>
          <p:cNvPr id="482308" name="Text Box 4" descr="Stampati"/>
          <p:cNvSpPr txBox="1">
            <a:spLocks noChangeArrowheads="1"/>
          </p:cNvSpPr>
          <p:nvPr/>
        </p:nvSpPr>
        <p:spPr bwMode="auto">
          <a:xfrm>
            <a:off x="2438400" y="3733800"/>
            <a:ext cx="35814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BENEFICI DEL SANGUE</a:t>
            </a:r>
            <a:endParaRPr lang="it-IT" altLang="it-IT" sz="2000"/>
          </a:p>
        </p:txBody>
      </p:sp>
      <p:sp>
        <p:nvSpPr>
          <p:cNvPr id="482309" name="Text Box 5" descr="Stampati"/>
          <p:cNvSpPr txBox="1">
            <a:spLocks noChangeArrowheads="1"/>
          </p:cNvSpPr>
          <p:nvPr/>
        </p:nvSpPr>
        <p:spPr bwMode="auto">
          <a:xfrm>
            <a:off x="3581400" y="2909888"/>
            <a:ext cx="3581400" cy="519112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PERDONO DEI PECCATI</a:t>
            </a:r>
            <a:endParaRPr lang="it-IT" altLang="it-IT" sz="2000"/>
          </a:p>
        </p:txBody>
      </p:sp>
      <p:sp>
        <p:nvSpPr>
          <p:cNvPr id="482310" name="Text Box 6" descr="Stampati"/>
          <p:cNvSpPr txBox="1">
            <a:spLocks noChangeArrowheads="1"/>
          </p:cNvSpPr>
          <p:nvPr/>
        </p:nvSpPr>
        <p:spPr bwMode="auto">
          <a:xfrm>
            <a:off x="4572000" y="2057400"/>
            <a:ext cx="35814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FA PARTE DELLA CHIESA</a:t>
            </a:r>
            <a:endParaRPr lang="it-IT" altLang="it-IT" sz="2000"/>
          </a:p>
        </p:txBody>
      </p:sp>
      <p:sp>
        <p:nvSpPr>
          <p:cNvPr id="482311" name="Text Box 7" descr="Stampati"/>
          <p:cNvSpPr txBox="1">
            <a:spLocks noChangeArrowheads="1"/>
          </p:cNvSpPr>
          <p:nvPr/>
        </p:nvSpPr>
        <p:spPr bwMode="auto">
          <a:xfrm>
            <a:off x="5334000" y="1219200"/>
            <a:ext cx="3581400" cy="519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SI È SALVATI</a:t>
            </a:r>
            <a:endParaRPr lang="it-IT" altLang="it-IT" sz="2000"/>
          </a:p>
        </p:txBody>
      </p:sp>
      <p:sp>
        <p:nvSpPr>
          <p:cNvPr id="482312" name="AutoShape 8"/>
          <p:cNvSpPr>
            <a:spLocks noChangeArrowheads="1"/>
          </p:cNvSpPr>
          <p:nvPr/>
        </p:nvSpPr>
        <p:spPr bwMode="auto">
          <a:xfrm>
            <a:off x="609600" y="5867400"/>
            <a:ext cx="7473950" cy="6985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CC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r>
              <a:rPr lang="it-IT" altLang="it-IT" sz="2400" b="1">
                <a:solidFill>
                  <a:srgbClr val="FF0000"/>
                </a:solidFill>
              </a:rPr>
              <a:t>BENEFICI CHE SI RICEVONO:</a:t>
            </a:r>
            <a:endParaRPr lang="it-IT" altLang="it-IT" sz="2400">
              <a:solidFill>
                <a:srgbClr val="FF0000"/>
              </a:solidFill>
            </a:endParaRPr>
          </a:p>
        </p:txBody>
      </p:sp>
      <p:cxnSp>
        <p:nvCxnSpPr>
          <p:cNvPr id="482313" name="AutoShape 9"/>
          <p:cNvCxnSpPr>
            <a:cxnSpLocks noChangeShapeType="1"/>
            <a:stCxn id="482312" idx="4"/>
            <a:endCxn id="482307" idx="1"/>
          </p:cNvCxnSpPr>
          <p:nvPr/>
        </p:nvCxnSpPr>
        <p:spPr bwMode="auto">
          <a:xfrm rot="10800000" flipH="1">
            <a:off x="609600" y="4832350"/>
            <a:ext cx="914400" cy="1384300"/>
          </a:xfrm>
          <a:prstGeom prst="bentConnector3">
            <a:avLst>
              <a:gd name="adj1" fmla="val -25000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2314" name="AutoShape 10"/>
          <p:cNvCxnSpPr>
            <a:cxnSpLocks noChangeShapeType="1"/>
            <a:stCxn id="482312" idx="4"/>
            <a:endCxn id="482308" idx="1"/>
          </p:cNvCxnSpPr>
          <p:nvPr/>
        </p:nvCxnSpPr>
        <p:spPr bwMode="auto">
          <a:xfrm rot="10800000" flipH="1">
            <a:off x="609600" y="3994150"/>
            <a:ext cx="1828800" cy="2222500"/>
          </a:xfrm>
          <a:prstGeom prst="bentConnector3">
            <a:avLst>
              <a:gd name="adj1" fmla="val -12500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2315" name="AutoShape 11"/>
          <p:cNvCxnSpPr>
            <a:cxnSpLocks noChangeShapeType="1"/>
            <a:stCxn id="482312" idx="4"/>
            <a:endCxn id="482309" idx="1"/>
          </p:cNvCxnSpPr>
          <p:nvPr/>
        </p:nvCxnSpPr>
        <p:spPr bwMode="auto">
          <a:xfrm rot="10800000" flipH="1">
            <a:off x="609600" y="3170238"/>
            <a:ext cx="2971800" cy="3046412"/>
          </a:xfrm>
          <a:prstGeom prst="bentConnector3">
            <a:avLst>
              <a:gd name="adj1" fmla="val -7694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2316" name="AutoShape 12"/>
          <p:cNvCxnSpPr>
            <a:cxnSpLocks noChangeShapeType="1"/>
            <a:stCxn id="482312" idx="4"/>
            <a:endCxn id="482310" idx="1"/>
          </p:cNvCxnSpPr>
          <p:nvPr/>
        </p:nvCxnSpPr>
        <p:spPr bwMode="auto">
          <a:xfrm rot="10800000" flipH="1">
            <a:off x="609600" y="2317750"/>
            <a:ext cx="3962400" cy="3898900"/>
          </a:xfrm>
          <a:prstGeom prst="bentConnector3">
            <a:avLst>
              <a:gd name="adj1" fmla="val -5769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2317" name="AutoShape 13"/>
          <p:cNvCxnSpPr>
            <a:cxnSpLocks noChangeShapeType="1"/>
            <a:stCxn id="482312" idx="4"/>
            <a:endCxn id="482311" idx="1"/>
          </p:cNvCxnSpPr>
          <p:nvPr/>
        </p:nvCxnSpPr>
        <p:spPr bwMode="auto">
          <a:xfrm rot="10800000" flipH="1">
            <a:off x="609600" y="1479550"/>
            <a:ext cx="4724400" cy="4737100"/>
          </a:xfrm>
          <a:prstGeom prst="bentConnector3">
            <a:avLst>
              <a:gd name="adj1" fmla="val -4838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8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8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8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8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8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6" grpId="0" animBg="1" autoUpdateAnimBg="0"/>
      <p:bldP spid="482307" grpId="0" animBg="1" autoUpdateAnimBg="0"/>
      <p:bldP spid="482308" grpId="0" animBg="1" autoUpdateAnimBg="0"/>
      <p:bldP spid="482309" grpId="0" animBg="1" autoUpdateAnimBg="0"/>
      <p:bldP spid="482310" grpId="0" animBg="1" autoUpdateAnimBg="0"/>
      <p:bldP spid="482311" grpId="0" animBg="1" autoUpdateAnimBg="0"/>
      <p:bldP spid="48231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439300" name="Text Box 4" descr="Stampati"/>
          <p:cNvSpPr txBox="1">
            <a:spLocks noChangeArrowheads="1"/>
          </p:cNvSpPr>
          <p:nvPr/>
        </p:nvSpPr>
        <p:spPr bwMode="auto">
          <a:xfrm>
            <a:off x="1638300" y="1828800"/>
            <a:ext cx="5867400" cy="428942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 b="1" u="sng"/>
              <a:t>NUOVA CREATURA:</a:t>
            </a:r>
          </a:p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/>
              <a:t> «Se dunque uno è in Cristo è una </a:t>
            </a:r>
            <a:r>
              <a:rPr lang="it-IT" altLang="it-IT" sz="3200" u="sng">
                <a:solidFill>
                  <a:srgbClr val="0000FF"/>
                </a:solidFill>
              </a:rPr>
              <a:t>nuova creatura</a:t>
            </a:r>
            <a:r>
              <a:rPr lang="it-IT" altLang="it-IT" sz="3200"/>
              <a:t>» </a:t>
            </a:r>
          </a:p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2 Corinzi 5:17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30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513028" name="Text Box 4" descr="Stampati"/>
          <p:cNvSpPr txBox="1">
            <a:spLocks noChangeArrowheads="1"/>
          </p:cNvSpPr>
          <p:nvPr/>
        </p:nvSpPr>
        <p:spPr bwMode="auto">
          <a:xfrm>
            <a:off x="1371600" y="1600200"/>
            <a:ext cx="6400800" cy="44846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 b="1" u="sng"/>
              <a:t>BENEFICI DEL SANGUE:</a:t>
            </a:r>
            <a:r>
              <a:rPr lang="it-IT" altLang="it-IT" sz="3200" u="sng"/>
              <a:t>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«Ogni </a:t>
            </a:r>
            <a:r>
              <a:rPr lang="it-IT" altLang="it-IT" sz="3200" u="sng">
                <a:solidFill>
                  <a:srgbClr val="0000FF"/>
                </a:solidFill>
              </a:rPr>
              <a:t>benedizione spirituale </a:t>
            </a:r>
            <a:r>
              <a:rPr lang="it-IT" altLang="it-IT" sz="3200"/>
              <a:t>in Cristo… la redenzione mediante il suo sangue»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Efesini 1:3s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074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515076" name="Text Box 3076" descr="Stampati"/>
          <p:cNvSpPr txBox="1">
            <a:spLocks noChangeArrowheads="1"/>
          </p:cNvSpPr>
          <p:nvPr/>
        </p:nvSpPr>
        <p:spPr bwMode="auto">
          <a:xfrm>
            <a:off x="1143000" y="1524000"/>
            <a:ext cx="6858000" cy="44862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200000"/>
              </a:lnSpc>
              <a:spcBef>
                <a:spcPct val="50000"/>
              </a:spcBef>
            </a:pPr>
            <a:r>
              <a:rPr lang="it-IT" altLang="it-IT" sz="3200" b="1" u="sng"/>
              <a:t>PERDONO DEI PECCATI:</a:t>
            </a:r>
            <a:r>
              <a:rPr lang="it-IT" altLang="it-IT" sz="3200" u="sng"/>
              <a:t> </a:t>
            </a:r>
          </a:p>
          <a:p>
            <a:pPr algn="ctr" eaLnBrk="0" hangingPunct="0">
              <a:lnSpc>
                <a:spcPct val="200000"/>
              </a:lnSpc>
              <a:spcBef>
                <a:spcPct val="50000"/>
              </a:spcBef>
            </a:pPr>
            <a:r>
              <a:rPr lang="it-IT" altLang="it-IT" sz="3200"/>
              <a:t>«Egli ci ha vivificati con lui, avendoci </a:t>
            </a:r>
            <a:r>
              <a:rPr lang="it-IT" altLang="it-IT" sz="3200" u="sng">
                <a:solidFill>
                  <a:srgbClr val="0000FF"/>
                </a:solidFill>
              </a:rPr>
              <a:t>perdonato</a:t>
            </a:r>
            <a:r>
              <a:rPr lang="it-IT" altLang="it-IT" sz="3200"/>
              <a:t> tutti i falli </a:t>
            </a:r>
          </a:p>
          <a:p>
            <a:pPr algn="ctr" eaLnBrk="0" hangingPunct="0">
              <a:lnSpc>
                <a:spcPct val="20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Colossesi 2:14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517123" name="Text Box 1027" descr="Stampati"/>
          <p:cNvSpPr txBox="1">
            <a:spLocks noChangeArrowheads="1"/>
          </p:cNvSpPr>
          <p:nvPr/>
        </p:nvSpPr>
        <p:spPr bwMode="auto">
          <a:xfrm>
            <a:off x="533400" y="1447800"/>
            <a:ext cx="8077200" cy="44846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 b="1" u="sng"/>
              <a:t>FA PARTE DELLA CASA DI DIO:</a:t>
            </a:r>
            <a:r>
              <a:rPr lang="it-IT" altLang="it-IT" sz="3200"/>
              <a:t>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«La sua </a:t>
            </a:r>
            <a:r>
              <a:rPr lang="it-IT" altLang="it-IT" sz="3200" u="sng">
                <a:solidFill>
                  <a:srgbClr val="0000FF"/>
                </a:solidFill>
              </a:rPr>
              <a:t>casa siamo noi </a:t>
            </a:r>
            <a:r>
              <a:rPr lang="it-IT" altLang="it-IT" sz="3200"/>
              <a:t>se riteniamo ferma sino alla fine la nostra franchezza e il vanto della nostra speranza»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Ebrei 3:6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NELLA CHIESA</a:t>
            </a:r>
            <a:endParaRPr lang="it-IT" altLang="it-IT" sz="3900" b="1"/>
          </a:p>
        </p:txBody>
      </p:sp>
      <p:sp>
        <p:nvSpPr>
          <p:cNvPr id="519172" name="Text Box 4" descr="Stampati"/>
          <p:cNvSpPr txBox="1">
            <a:spLocks noChangeArrowheads="1"/>
          </p:cNvSpPr>
          <p:nvPr/>
        </p:nvSpPr>
        <p:spPr bwMode="auto">
          <a:xfrm>
            <a:off x="685800" y="1752600"/>
            <a:ext cx="7772400" cy="4117975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80000"/>
              </a:lnSpc>
              <a:spcBef>
                <a:spcPct val="50000"/>
              </a:spcBef>
            </a:pPr>
            <a:r>
              <a:rPr lang="it-IT" altLang="it-IT" sz="3200" b="1" u="sng"/>
              <a:t>SI È SALVATI:  </a:t>
            </a:r>
          </a:p>
          <a:p>
            <a:pPr algn="ctr" eaLnBrk="0" hangingPunct="0">
              <a:lnSpc>
                <a:spcPct val="180000"/>
              </a:lnSpc>
              <a:spcBef>
                <a:spcPct val="50000"/>
              </a:spcBef>
            </a:pPr>
            <a:r>
              <a:rPr lang="it-IT" altLang="it-IT" sz="3200"/>
              <a:t>«Cristo è capo della Chiesa, Egli che è il </a:t>
            </a:r>
            <a:r>
              <a:rPr lang="it-IT" altLang="it-IT" sz="3200" u="sng">
                <a:solidFill>
                  <a:srgbClr val="0000FF"/>
                </a:solidFill>
              </a:rPr>
              <a:t>Salvatore del corpo</a:t>
            </a:r>
            <a:r>
              <a:rPr lang="it-IT" altLang="it-IT" sz="3200"/>
              <a:t>» </a:t>
            </a:r>
          </a:p>
          <a:p>
            <a:pPr algn="ctr" eaLnBrk="0" hangingPunct="0">
              <a:lnSpc>
                <a:spcPct val="18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Efesini 5:2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343782" y="2524602"/>
            <a:ext cx="2442763" cy="16018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38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38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VANGELO</a:t>
            </a:r>
          </a:p>
        </p:txBody>
      </p:sp>
      <p:sp>
        <p:nvSpPr>
          <p:cNvPr id="3" name="Rettangolo 2"/>
          <p:cNvSpPr/>
          <p:nvPr/>
        </p:nvSpPr>
        <p:spPr>
          <a:xfrm>
            <a:off x="6287111" y="468941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LA </a:t>
            </a:r>
            <a:r>
              <a:rPr kumimoji="0" lang="it-IT" sz="2032" b="1" i="0" u="none" strike="noStrike" kern="1200" cap="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VERITà</a:t>
            </a:r>
            <a:endParaRPr kumimoji="0" lang="it-IT" sz="2032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Giovanni 17:17</a:t>
            </a:r>
          </a:p>
        </p:txBody>
      </p:sp>
      <p:sp>
        <p:nvSpPr>
          <p:cNvPr id="6" name="Rettangolo 5"/>
          <p:cNvSpPr/>
          <p:nvPr/>
        </p:nvSpPr>
        <p:spPr>
          <a:xfrm>
            <a:off x="400454" y="2524602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LA CHIAMATA DI DIO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Tessalonicesi 2:14</a:t>
            </a:r>
          </a:p>
        </p:txBody>
      </p:sp>
      <p:sp>
        <p:nvSpPr>
          <p:cNvPr id="7" name="Rettangolo 6"/>
          <p:cNvSpPr/>
          <p:nvPr/>
        </p:nvSpPr>
        <p:spPr>
          <a:xfrm>
            <a:off x="3343782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 ESSERE UBBIDITO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Marco 16:15-16</a:t>
            </a:r>
          </a:p>
        </p:txBody>
      </p:sp>
      <p:sp>
        <p:nvSpPr>
          <p:cNvPr id="8" name="Rettangolo 7"/>
          <p:cNvSpPr/>
          <p:nvPr/>
        </p:nvSpPr>
        <p:spPr>
          <a:xfrm>
            <a:off x="400454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LUCE, VITA, </a:t>
            </a:r>
            <a:r>
              <a:rPr kumimoji="0" lang="it-IT" sz="2032" b="1" i="0" u="none" strike="noStrike" kern="1200" cap="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IMMORTALITà</a:t>
            </a:r>
            <a:endParaRPr kumimoji="0" lang="it-IT" sz="2032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Timoteo 1:10</a:t>
            </a:r>
          </a:p>
        </p:txBody>
      </p:sp>
      <p:sp>
        <p:nvSpPr>
          <p:cNvPr id="9" name="Rettangolo 8"/>
          <p:cNvSpPr/>
          <p:nvPr/>
        </p:nvSpPr>
        <p:spPr>
          <a:xfrm>
            <a:off x="6287111" y="2524601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POTENZA CHE SALVA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Romani 1:16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287111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PAROLA DI GIUDIZIO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Giovanni 12:48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00454" y="468939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DI DIO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Pietro 1:17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343782" y="468940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 DI CRISTO</a:t>
            </a:r>
          </a:p>
          <a:p>
            <a:pPr marL="0" marR="0" lvl="0" indent="0" algn="ctr" defTabSz="8312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32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 Tessalonicesi 1:7-8</a:t>
            </a: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5786546" y="2070750"/>
            <a:ext cx="500565" cy="4538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12" idx="2"/>
          </p:cNvCxnSpPr>
          <p:nvPr/>
        </p:nvCxnSpPr>
        <p:spPr>
          <a:xfrm flipV="1">
            <a:off x="4565164" y="2070751"/>
            <a:ext cx="0" cy="45721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 flipV="1">
            <a:off x="2855011" y="2032490"/>
            <a:ext cx="488771" cy="4921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2" idx="1"/>
            <a:endCxn id="6" idx="3"/>
          </p:cNvCxnSpPr>
          <p:nvPr/>
        </p:nvCxnSpPr>
        <p:spPr>
          <a:xfrm flipH="1">
            <a:off x="2843217" y="3325507"/>
            <a:ext cx="50056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2" idx="3"/>
            <a:endCxn id="9" idx="1"/>
          </p:cNvCxnSpPr>
          <p:nvPr/>
        </p:nvCxnSpPr>
        <p:spPr>
          <a:xfrm flipV="1">
            <a:off x="5786546" y="3325507"/>
            <a:ext cx="500565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5786546" y="4148435"/>
            <a:ext cx="488771" cy="5083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H="1">
            <a:off x="4622338" y="4148435"/>
            <a:ext cx="14689" cy="4863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H="1">
            <a:off x="2850797" y="4126412"/>
            <a:ext cx="492986" cy="53037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ccia in giù 19">
            <a:hlinkClick r:id="rId3" action="ppaction://hlinksldjump"/>
          </p:cNvPr>
          <p:cNvSpPr/>
          <p:nvPr/>
        </p:nvSpPr>
        <p:spPr>
          <a:xfrm rot="10800000">
            <a:off x="8820472" y="6453336"/>
            <a:ext cx="293662" cy="360040"/>
          </a:xfrm>
          <a:prstGeom prst="downArrow">
            <a:avLst>
              <a:gd name="adj1" fmla="val 50000"/>
              <a:gd name="adj2" fmla="val 62658"/>
            </a:avLst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defTabSz="638376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57" kern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7266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28662" y="714356"/>
            <a:ext cx="6929486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PIANO DELLA SALVEZZA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1 15"/>
          <p:cNvCxnSpPr/>
          <p:nvPr/>
        </p:nvCxnSpPr>
        <p:spPr>
          <a:xfrm>
            <a:off x="0" y="3035145"/>
            <a:ext cx="3048067" cy="304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1 19"/>
          <p:cNvCxnSpPr/>
          <p:nvPr/>
        </p:nvCxnSpPr>
        <p:spPr>
          <a:xfrm>
            <a:off x="3056792" y="3065626"/>
            <a:ext cx="304806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1 27"/>
          <p:cNvCxnSpPr/>
          <p:nvPr/>
        </p:nvCxnSpPr>
        <p:spPr>
          <a:xfrm>
            <a:off x="6113441" y="3065626"/>
            <a:ext cx="304806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1955477" y="345934"/>
            <a:ext cx="5521932" cy="1551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dirty="0">
                <a:solidFill>
                  <a:prstClr val="black"/>
                </a:solidFill>
                <a:latin typeface="Calibri" panose="020F0502020204030204"/>
              </a:rPr>
              <a:t>IL PIANO DI DIO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(Efesini 3:8-11)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endParaRPr lang="it-IT" sz="2032" b="1" dirty="0">
              <a:solidFill>
                <a:srgbClr val="FF0000"/>
              </a:solidFill>
              <a:latin typeface="Calibri" panose="020F0502020204030204"/>
            </a:endParaRP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dirty="0">
                <a:solidFill>
                  <a:srgbClr val="0000FF"/>
                </a:solidFill>
                <a:latin typeface="Calibri" panose="020F0502020204030204"/>
              </a:rPr>
              <a:t>Le tre </a:t>
            </a:r>
            <a:r>
              <a:rPr lang="it-IT" sz="2709" b="1" i="1" dirty="0">
                <a:solidFill>
                  <a:srgbClr val="0000FF"/>
                </a:solidFill>
                <a:latin typeface="Calibri" panose="020F0502020204030204"/>
              </a:rPr>
              <a:t>epoche</a:t>
            </a:r>
            <a:r>
              <a:rPr lang="it-IT" sz="2709" b="1" dirty="0">
                <a:solidFill>
                  <a:srgbClr val="0000FF"/>
                </a:solidFill>
                <a:latin typeface="Calibri" panose="020F0502020204030204"/>
              </a:rPr>
              <a:t> della Bibbia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1742" y="3157667"/>
            <a:ext cx="2737666" cy="2557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(da Genesi 1 a Esodo </a:t>
            </a:r>
            <a:r>
              <a:rPr lang="it-IT" sz="1693" b="1" dirty="0" smtClean="0">
                <a:solidFill>
                  <a:srgbClr val="FF0000"/>
                </a:solidFill>
                <a:latin typeface="Calibri" panose="020F0502020204030204"/>
              </a:rPr>
              <a:t>20)</a:t>
            </a:r>
            <a:endParaRPr lang="it-IT" sz="1693" b="1" dirty="0">
              <a:solidFill>
                <a:srgbClr val="FF0000"/>
              </a:solidFill>
              <a:latin typeface="Calibri" panose="020F0502020204030204"/>
            </a:endParaRP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Periodo inizio del peccato</a:t>
            </a: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Nessuna legge scritta</a:t>
            </a: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Tempo delle promesse di Dio</a:t>
            </a: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Rivelazioni solo ai patriarchi</a:t>
            </a:r>
          </a:p>
          <a:p>
            <a:pPr defTabSz="831205" fontAlgn="auto">
              <a:spcBef>
                <a:spcPts val="508"/>
              </a:spcBef>
              <a:spcAft>
                <a:spcPts val="508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Religione familiare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055913" y="3170111"/>
            <a:ext cx="3048947" cy="2481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(da Esodo 20 a Atti 2)</a:t>
            </a:r>
          </a:p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Religione nazionale d’Israele</a:t>
            </a:r>
          </a:p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Periodo della Legge scritta</a:t>
            </a:r>
          </a:p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Finalità della legge:</a:t>
            </a:r>
          </a:p>
          <a:p>
            <a:pPr marL="91444" indent="-91444" defTabSz="831205" fontAlgn="auto">
              <a:spcBef>
                <a:spcPts val="254"/>
              </a:spcBef>
              <a:spcAft>
                <a:spcPts val="254"/>
              </a:spcAft>
              <a:buFontTx/>
              <a:buChar char="-"/>
            </a:pPr>
            <a:r>
              <a:rPr lang="it-IT" sz="1439" b="1" dirty="0">
                <a:solidFill>
                  <a:prstClr val="black"/>
                </a:solidFill>
                <a:latin typeface="Calibri" panose="020F0502020204030204"/>
              </a:rPr>
              <a:t>Far conoscere il peccato</a:t>
            </a:r>
          </a:p>
          <a:p>
            <a:pPr marL="91444" indent="-91444" defTabSz="831205" fontAlgn="auto">
              <a:spcBef>
                <a:spcPts val="254"/>
              </a:spcBef>
              <a:spcAft>
                <a:spcPts val="254"/>
              </a:spcAft>
              <a:buFontTx/>
              <a:buChar char="-"/>
            </a:pPr>
            <a:r>
              <a:rPr lang="it-IT" sz="1439" b="1" dirty="0">
                <a:solidFill>
                  <a:prstClr val="black"/>
                </a:solidFill>
                <a:latin typeface="Calibri" panose="020F0502020204030204"/>
              </a:rPr>
              <a:t>Tenere in custodia sotto legge</a:t>
            </a:r>
          </a:p>
          <a:p>
            <a:pPr marL="91444" indent="-91444" defTabSz="831205" fontAlgn="auto">
              <a:spcBef>
                <a:spcPts val="254"/>
              </a:spcBef>
              <a:spcAft>
                <a:spcPts val="254"/>
              </a:spcAft>
              <a:buFontTx/>
              <a:buChar char="-"/>
            </a:pPr>
            <a:r>
              <a:rPr lang="it-IT" sz="1439" b="1" dirty="0">
                <a:solidFill>
                  <a:prstClr val="black"/>
                </a:solidFill>
                <a:latin typeface="Calibri" panose="020F0502020204030204"/>
              </a:rPr>
              <a:t>Condurre a Cristo, per avere la grazia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726819" y="2340040"/>
            <a:ext cx="1627433" cy="665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PATRIARCALE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Genesi 12:1-3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603145" y="2338591"/>
            <a:ext cx="1985800" cy="665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LEGGE MOSAICA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Galati 3:21-25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6420525" y="3170834"/>
            <a:ext cx="2482955" cy="2133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31205" fontAlgn="auto">
              <a:spcBef>
                <a:spcPts val="254"/>
              </a:spcBef>
              <a:spcAft>
                <a:spcPts val="254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(da Atti 2 - Apocalisse 22)</a:t>
            </a:r>
          </a:p>
          <a:p>
            <a:pPr defTabSz="831205" fontAlgn="auto">
              <a:spcBef>
                <a:spcPts val="169"/>
              </a:spcBef>
              <a:spcAft>
                <a:spcPts val="169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Religione universale</a:t>
            </a:r>
          </a:p>
          <a:p>
            <a:pPr defTabSz="831205" fontAlgn="auto">
              <a:spcBef>
                <a:spcPts val="169"/>
              </a:spcBef>
              <a:spcAft>
                <a:spcPts val="169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Periodo del Vangelo</a:t>
            </a:r>
          </a:p>
          <a:p>
            <a:pPr defTabSz="831205" fontAlgn="auto">
              <a:spcBef>
                <a:spcPts val="169"/>
              </a:spcBef>
              <a:spcAft>
                <a:spcPts val="169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La Chiesa è stabilita</a:t>
            </a:r>
          </a:p>
          <a:p>
            <a:pPr defTabSz="831205" fontAlgn="auto">
              <a:spcBef>
                <a:spcPts val="169"/>
              </a:spcBef>
              <a:spcAft>
                <a:spcPts val="169"/>
              </a:spcAft>
            </a:pPr>
            <a:r>
              <a:rPr lang="it-IT" sz="1693" b="1" dirty="0">
                <a:solidFill>
                  <a:srgbClr val="000066"/>
                </a:solidFill>
                <a:latin typeface="Calibri" panose="020F0502020204030204"/>
              </a:rPr>
              <a:t>È il tempo della grazia e della possibile salvezza in Cristo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734780" y="2338591"/>
            <a:ext cx="1907573" cy="6655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CRISTIANESIMO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1693" b="1" dirty="0">
                <a:solidFill>
                  <a:srgbClr val="FF0000"/>
                </a:solidFill>
                <a:latin typeface="Calibri" panose="020F0502020204030204"/>
              </a:rPr>
              <a:t>1 Pietro 1:7-12</a:t>
            </a:r>
          </a:p>
        </p:txBody>
      </p:sp>
      <p:cxnSp>
        <p:nvCxnSpPr>
          <p:cNvPr id="14" name="Connettore 1 17"/>
          <p:cNvCxnSpPr/>
          <p:nvPr/>
        </p:nvCxnSpPr>
        <p:spPr>
          <a:xfrm flipV="1">
            <a:off x="3055913" y="2578751"/>
            <a:ext cx="0" cy="518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7"/>
          <p:cNvCxnSpPr/>
          <p:nvPr/>
        </p:nvCxnSpPr>
        <p:spPr>
          <a:xfrm flipV="1">
            <a:off x="6113441" y="2576018"/>
            <a:ext cx="0" cy="518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66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0" y="228667"/>
            <a:ext cx="8836661" cy="650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dirty="0">
                <a:solidFill>
                  <a:prstClr val="black"/>
                </a:solidFill>
                <a:latin typeface="Calibri" panose="020F0502020204030204"/>
              </a:rPr>
              <a:t>LA PAROLA DI DIO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dirty="0">
                <a:solidFill>
                  <a:srgbClr val="0000FF"/>
                </a:solidFill>
                <a:latin typeface="Calibri" panose="020F0502020204030204"/>
              </a:rPr>
              <a:t>CONOSCERE</a:t>
            </a:r>
            <a:r>
              <a:rPr lang="it-IT" sz="2709" b="1" dirty="0">
                <a:solidFill>
                  <a:prstClr val="black"/>
                </a:solidFill>
                <a:latin typeface="Calibri" panose="020F0502020204030204"/>
              </a:rPr>
              <a:t>  O NON </a:t>
            </a:r>
            <a:r>
              <a:rPr lang="it-IT" sz="2709" b="1" dirty="0">
                <a:solidFill>
                  <a:srgbClr val="FF0000"/>
                </a:solidFill>
                <a:latin typeface="Calibri" panose="020F0502020204030204"/>
              </a:rPr>
              <a:t>CONOSCERE</a:t>
            </a:r>
            <a:r>
              <a:rPr lang="it-IT" sz="2709" b="1" dirty="0">
                <a:solidFill>
                  <a:prstClr val="black"/>
                </a:solidFill>
                <a:latin typeface="Calibri" panose="020F0502020204030204"/>
              </a:rPr>
              <a:t>?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endParaRPr lang="it-IT" sz="2709" b="1" dirty="0">
              <a:solidFill>
                <a:prstClr val="black"/>
              </a:solidFill>
              <a:latin typeface="Calibri" panose="020F0502020204030204"/>
            </a:endParaRPr>
          </a:p>
          <a:p>
            <a:pPr marL="1246808" lvl="3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371" b="1" cap="all" dirty="0">
                <a:solidFill>
                  <a:srgbClr val="0000FF"/>
                </a:solidFill>
                <a:latin typeface="Calibri" panose="020F0502020204030204"/>
              </a:rPr>
              <a:t>LA CONOSCENZA  Dà:</a:t>
            </a: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FEDE</a:t>
            </a:r>
          </a:p>
          <a:p>
            <a:pPr marL="3324821" lvl="8" defTabSz="831205"/>
            <a:r>
              <a:rPr lang="it-IT" sz="2371" b="1" cap="all" dirty="0" err="1">
                <a:solidFill>
                  <a:prstClr val="black"/>
                </a:solidFill>
                <a:latin typeface="Calibri" panose="020F0502020204030204"/>
              </a:rPr>
              <a:t>VERITà</a:t>
            </a: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marL="3324821" lvl="8" defTabSz="831205"/>
            <a:r>
              <a:rPr lang="it-IT" sz="2371" b="1" cap="all" dirty="0" err="1">
                <a:solidFill>
                  <a:prstClr val="black"/>
                </a:solidFill>
                <a:latin typeface="Calibri" panose="020F0502020204030204"/>
              </a:rPr>
              <a:t>LIBERTà</a:t>
            </a: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VITA ETERNA</a:t>
            </a:r>
          </a:p>
          <a:p>
            <a:pPr marL="1246808" lvl="3" defTabSz="831205" fontAlgn="auto">
              <a:spcBef>
                <a:spcPts val="0"/>
              </a:spcBef>
              <a:spcAft>
                <a:spcPts val="0"/>
              </a:spcAft>
            </a:pP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marL="1246808" lvl="3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371" b="1" cap="all" dirty="0">
                <a:solidFill>
                  <a:srgbClr val="0000FF"/>
                </a:solidFill>
                <a:latin typeface="Calibri" panose="020F0502020204030204"/>
              </a:rPr>
              <a:t>LA NON CONOSCENZA GENERA:</a:t>
            </a: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VITA SENZA FEDE</a:t>
            </a:r>
          </a:p>
          <a:p>
            <a:pPr marL="3324821" lvl="8" defTabSz="831205"/>
            <a:r>
              <a:rPr lang="it-IT" sz="2371" b="1" cap="all" dirty="0" err="1">
                <a:solidFill>
                  <a:prstClr val="black"/>
                </a:solidFill>
                <a:latin typeface="Calibri" panose="020F0502020204030204"/>
              </a:rPr>
              <a:t>INUTILITà</a:t>
            </a: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APOSTASIA</a:t>
            </a: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GIUDIZIO NEGATIVO DA DIO</a:t>
            </a:r>
          </a:p>
          <a:p>
            <a:pPr marL="3324821" lvl="8" defTabSz="831205"/>
            <a:r>
              <a:rPr lang="it-IT" sz="2371" b="1" cap="all" dirty="0">
                <a:solidFill>
                  <a:prstClr val="black"/>
                </a:solidFill>
                <a:latin typeface="Calibri" panose="020F0502020204030204"/>
              </a:rPr>
              <a:t>PERDIZIONE</a:t>
            </a:r>
          </a:p>
          <a:p>
            <a:pPr defTabSz="831205" fontAlgn="auto">
              <a:spcBef>
                <a:spcPts val="0"/>
              </a:spcBef>
              <a:spcAft>
                <a:spcPts val="0"/>
              </a:spcAft>
            </a:pPr>
            <a:endParaRPr lang="it-IT" sz="2371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709" b="1" cap="all" dirty="0">
                <a:solidFill>
                  <a:prstClr val="black"/>
                </a:solidFill>
                <a:latin typeface="Calibri" panose="020F0502020204030204"/>
              </a:rPr>
              <a:t>CONOSCENZA + </a:t>
            </a:r>
            <a:r>
              <a:rPr lang="it-IT" sz="2709" b="1" cap="all" dirty="0" err="1">
                <a:solidFill>
                  <a:prstClr val="black"/>
                </a:solidFill>
                <a:latin typeface="Calibri" panose="020F0502020204030204"/>
              </a:rPr>
              <a:t>VERITà</a:t>
            </a:r>
            <a:r>
              <a:rPr lang="it-IT" sz="2709" b="1" cap="all" dirty="0">
                <a:solidFill>
                  <a:prstClr val="black"/>
                </a:solidFill>
                <a:latin typeface="Calibri" panose="020F0502020204030204"/>
              </a:rPr>
              <a:t> + FEDE + </a:t>
            </a:r>
            <a:r>
              <a:rPr lang="it-IT" sz="2709" b="1" cap="all" dirty="0" err="1">
                <a:solidFill>
                  <a:prstClr val="black"/>
                </a:solidFill>
                <a:latin typeface="Calibri" panose="020F0502020204030204"/>
              </a:rPr>
              <a:t>LIBERTà</a:t>
            </a:r>
            <a:r>
              <a:rPr lang="it-IT" sz="2709" b="1" cap="all" dirty="0">
                <a:solidFill>
                  <a:prstClr val="black"/>
                </a:solidFill>
                <a:latin typeface="Calibri" panose="020F0502020204030204"/>
              </a:rPr>
              <a:t> = </a:t>
            </a:r>
            <a:r>
              <a:rPr lang="it-IT" sz="2709" b="1" cap="all" dirty="0">
                <a:solidFill>
                  <a:srgbClr val="0000FF"/>
                </a:solidFill>
                <a:latin typeface="Calibri" panose="020F0502020204030204"/>
              </a:rPr>
              <a:t>VITA ETERNA</a:t>
            </a:r>
          </a:p>
        </p:txBody>
      </p:sp>
    </p:spTree>
    <p:extLst>
      <p:ext uri="{BB962C8B-B14F-4D97-AF65-F5344CB8AC3E}">
        <p14:creationId xmlns:p14="http://schemas.microsoft.com/office/powerpoint/2010/main" val="597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343782" y="2524602"/>
            <a:ext cx="2442763" cy="16018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3387" b="1" dirty="0">
                <a:solidFill>
                  <a:prstClr val="black"/>
                </a:solidFill>
                <a:latin typeface="Calibri" panose="020F0502020204030204"/>
              </a:rPr>
              <a:t>IL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3387" b="1" dirty="0">
                <a:solidFill>
                  <a:prstClr val="black"/>
                </a:solidFill>
                <a:latin typeface="Calibri" panose="020F0502020204030204"/>
              </a:rPr>
              <a:t>VANGELO</a:t>
            </a:r>
          </a:p>
        </p:txBody>
      </p:sp>
      <p:sp>
        <p:nvSpPr>
          <p:cNvPr id="3" name="Rettangolo 2"/>
          <p:cNvSpPr/>
          <p:nvPr/>
        </p:nvSpPr>
        <p:spPr>
          <a:xfrm>
            <a:off x="6287111" y="468941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cap="all" dirty="0">
                <a:solidFill>
                  <a:prstClr val="black"/>
                </a:solidFill>
                <a:latin typeface="Calibri" panose="020F0502020204030204"/>
              </a:rPr>
              <a:t>È LA </a:t>
            </a:r>
            <a:r>
              <a:rPr lang="it-IT" sz="2032" b="1" cap="all" dirty="0" err="1">
                <a:solidFill>
                  <a:prstClr val="black"/>
                </a:solidFill>
                <a:latin typeface="Calibri" panose="020F0502020204030204"/>
              </a:rPr>
              <a:t>VERITà</a:t>
            </a:r>
            <a:endParaRPr lang="it-IT" sz="2032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Giovanni 17:17</a:t>
            </a:r>
          </a:p>
        </p:txBody>
      </p:sp>
      <p:sp>
        <p:nvSpPr>
          <p:cNvPr id="6" name="Rettangolo 5"/>
          <p:cNvSpPr/>
          <p:nvPr/>
        </p:nvSpPr>
        <p:spPr>
          <a:xfrm>
            <a:off x="400454" y="2524602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LA CHIAMATA DI DIO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2 Tessalonicesi 2:14</a:t>
            </a:r>
          </a:p>
        </p:txBody>
      </p:sp>
      <p:sp>
        <p:nvSpPr>
          <p:cNvPr id="7" name="Rettangolo 6"/>
          <p:cNvSpPr/>
          <p:nvPr/>
        </p:nvSpPr>
        <p:spPr>
          <a:xfrm>
            <a:off x="3343782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DEVE ESSERE UBBIDITO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Marco 16:15-16</a:t>
            </a:r>
          </a:p>
        </p:txBody>
      </p:sp>
      <p:sp>
        <p:nvSpPr>
          <p:cNvPr id="8" name="Rettangolo 7"/>
          <p:cNvSpPr/>
          <p:nvPr/>
        </p:nvSpPr>
        <p:spPr>
          <a:xfrm>
            <a:off x="400454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cap="all" dirty="0">
                <a:solidFill>
                  <a:prstClr val="black"/>
                </a:solidFill>
                <a:latin typeface="Calibri" panose="020F0502020204030204"/>
              </a:rPr>
              <a:t>È LUCE, VITA, </a:t>
            </a:r>
            <a:r>
              <a:rPr lang="it-IT" sz="2032" b="1" cap="all" dirty="0" err="1">
                <a:solidFill>
                  <a:prstClr val="black"/>
                </a:solidFill>
                <a:latin typeface="Calibri" panose="020F0502020204030204"/>
              </a:rPr>
              <a:t>IMMORTALITà</a:t>
            </a:r>
            <a:endParaRPr lang="it-IT" sz="2032" b="1" cap="all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2 Timoteo 1:10</a:t>
            </a:r>
          </a:p>
        </p:txBody>
      </p:sp>
      <p:sp>
        <p:nvSpPr>
          <p:cNvPr id="9" name="Rettangolo 8"/>
          <p:cNvSpPr/>
          <p:nvPr/>
        </p:nvSpPr>
        <p:spPr>
          <a:xfrm>
            <a:off x="6287111" y="2524601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POTENZA CHE SALVA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Romani 1:16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287111" y="4656786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PAROLA DI GIUDIZIO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Giovanni 12:48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00454" y="468939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DI DIO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1 Pietro 1:17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343782" y="468940"/>
            <a:ext cx="2442763" cy="1601811"/>
          </a:xfrm>
          <a:prstGeom prst="rect">
            <a:avLst/>
          </a:prstGeom>
          <a:solidFill>
            <a:srgbClr val="A7ED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prstClr val="black"/>
                </a:solidFill>
                <a:latin typeface="Calibri" panose="020F0502020204030204"/>
              </a:rPr>
              <a:t>È DI CRISTO</a:t>
            </a:r>
          </a:p>
          <a:p>
            <a:pPr algn="ctr" defTabSz="831205" fontAlgn="auto">
              <a:spcBef>
                <a:spcPts val="0"/>
              </a:spcBef>
              <a:spcAft>
                <a:spcPts val="0"/>
              </a:spcAft>
            </a:pPr>
            <a:r>
              <a:rPr lang="it-IT" sz="2032" b="1" dirty="0">
                <a:solidFill>
                  <a:srgbClr val="FF0000"/>
                </a:solidFill>
                <a:latin typeface="Calibri" panose="020F0502020204030204"/>
              </a:rPr>
              <a:t>2 Tessalonicesi 1:7-8</a:t>
            </a:r>
          </a:p>
        </p:txBody>
      </p:sp>
      <p:cxnSp>
        <p:nvCxnSpPr>
          <p:cNvPr id="15" name="Connettore 2 14"/>
          <p:cNvCxnSpPr/>
          <p:nvPr/>
        </p:nvCxnSpPr>
        <p:spPr>
          <a:xfrm flipV="1">
            <a:off x="5786546" y="2070750"/>
            <a:ext cx="500565" cy="4538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endCxn id="12" idx="2"/>
          </p:cNvCxnSpPr>
          <p:nvPr/>
        </p:nvCxnSpPr>
        <p:spPr>
          <a:xfrm flipV="1">
            <a:off x="4565164" y="2070751"/>
            <a:ext cx="0" cy="45721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 flipV="1">
            <a:off x="2855011" y="2032490"/>
            <a:ext cx="488771" cy="4921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2" idx="1"/>
            <a:endCxn id="6" idx="3"/>
          </p:cNvCxnSpPr>
          <p:nvPr/>
        </p:nvCxnSpPr>
        <p:spPr>
          <a:xfrm flipH="1">
            <a:off x="2843217" y="3325507"/>
            <a:ext cx="50056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2" idx="3"/>
            <a:endCxn id="9" idx="1"/>
          </p:cNvCxnSpPr>
          <p:nvPr/>
        </p:nvCxnSpPr>
        <p:spPr>
          <a:xfrm flipV="1">
            <a:off x="5786546" y="3325507"/>
            <a:ext cx="500565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5786546" y="4148435"/>
            <a:ext cx="488771" cy="50835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 flipH="1">
            <a:off x="4622338" y="4148435"/>
            <a:ext cx="14689" cy="4863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H="1">
            <a:off x="2850797" y="4126412"/>
            <a:ext cx="492986" cy="53037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31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PER ENTRARE NELLA CHIESA</a:t>
            </a:r>
            <a:endParaRPr lang="it-IT" altLang="it-IT" sz="3900" b="1"/>
          </a:p>
        </p:txBody>
      </p:sp>
      <p:sp>
        <p:nvSpPr>
          <p:cNvPr id="420867" name="Text Box 3" descr="Stampati"/>
          <p:cNvSpPr txBox="1">
            <a:spLocks noChangeArrowheads="1"/>
          </p:cNvSpPr>
          <p:nvPr/>
        </p:nvSpPr>
        <p:spPr bwMode="auto">
          <a:xfrm>
            <a:off x="1752600" y="4953000"/>
            <a:ext cx="2057400" cy="4714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UDIRE</a:t>
            </a:r>
            <a:endParaRPr lang="it-IT" altLang="it-IT" sz="1600"/>
          </a:p>
        </p:txBody>
      </p:sp>
      <p:sp>
        <p:nvSpPr>
          <p:cNvPr id="420868" name="Text Box 4" descr="Stampati"/>
          <p:cNvSpPr txBox="1">
            <a:spLocks noChangeArrowheads="1"/>
          </p:cNvSpPr>
          <p:nvPr/>
        </p:nvSpPr>
        <p:spPr bwMode="auto">
          <a:xfrm>
            <a:off x="2667000" y="4038600"/>
            <a:ext cx="2057400" cy="4714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CREDERE</a:t>
            </a:r>
            <a:endParaRPr lang="it-IT" altLang="it-IT" sz="1600"/>
          </a:p>
        </p:txBody>
      </p:sp>
      <p:sp>
        <p:nvSpPr>
          <p:cNvPr id="420869" name="Text Box 5" descr="Stampati"/>
          <p:cNvSpPr txBox="1">
            <a:spLocks noChangeArrowheads="1"/>
          </p:cNvSpPr>
          <p:nvPr/>
        </p:nvSpPr>
        <p:spPr bwMode="auto">
          <a:xfrm>
            <a:off x="3962400" y="3168650"/>
            <a:ext cx="2057400" cy="4714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sz="2000" b="1"/>
              <a:t>RAVVEDERSI</a:t>
            </a:r>
            <a:endParaRPr lang="it-IT" altLang="it-IT" sz="1600"/>
          </a:p>
        </p:txBody>
      </p:sp>
      <p:sp>
        <p:nvSpPr>
          <p:cNvPr id="420870" name="Text Box 6" descr="Stampati"/>
          <p:cNvSpPr txBox="1">
            <a:spLocks noChangeArrowheads="1"/>
          </p:cNvSpPr>
          <p:nvPr/>
        </p:nvSpPr>
        <p:spPr bwMode="auto">
          <a:xfrm>
            <a:off x="4953000" y="2362200"/>
            <a:ext cx="2057400" cy="4333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40000"/>
              </a:lnSpc>
              <a:spcBef>
                <a:spcPct val="50000"/>
              </a:spcBef>
            </a:pPr>
            <a:r>
              <a:rPr lang="it-IT" altLang="it-IT" b="1"/>
              <a:t>CONFESSARE</a:t>
            </a:r>
            <a:endParaRPr lang="it-IT" altLang="it-IT" sz="1600"/>
          </a:p>
        </p:txBody>
      </p:sp>
      <p:sp>
        <p:nvSpPr>
          <p:cNvPr id="420871" name="Text Box 7" descr="Stampati"/>
          <p:cNvSpPr txBox="1">
            <a:spLocks noChangeArrowheads="1"/>
          </p:cNvSpPr>
          <p:nvPr/>
        </p:nvSpPr>
        <p:spPr bwMode="auto">
          <a:xfrm>
            <a:off x="6019800" y="1524000"/>
            <a:ext cx="2057400" cy="44926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30000"/>
              </a:lnSpc>
              <a:spcBef>
                <a:spcPct val="50000"/>
              </a:spcBef>
            </a:pPr>
            <a:r>
              <a:rPr lang="it-IT" altLang="it-IT" sz="2000" b="1"/>
              <a:t>BATTEZZARSI</a:t>
            </a:r>
            <a:endParaRPr lang="it-IT" altLang="it-IT" sz="1600"/>
          </a:p>
        </p:txBody>
      </p:sp>
      <p:sp>
        <p:nvSpPr>
          <p:cNvPr id="420872" name="AutoShape 8"/>
          <p:cNvSpPr>
            <a:spLocks noChangeArrowheads="1"/>
          </p:cNvSpPr>
          <p:nvPr/>
        </p:nvSpPr>
        <p:spPr bwMode="auto">
          <a:xfrm>
            <a:off x="457200" y="5791200"/>
            <a:ext cx="8229600" cy="6985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CCFFCC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/>
            <a:r>
              <a:rPr lang="it-IT" altLang="it-IT" sz="2400" b="1">
                <a:solidFill>
                  <a:srgbClr val="FF0000"/>
                </a:solidFill>
              </a:rPr>
              <a:t>OSSERVIAMO COSA BISOGNA FARE:</a:t>
            </a:r>
            <a:endParaRPr lang="it-IT" altLang="it-IT" sz="2400">
              <a:solidFill>
                <a:srgbClr val="FF0000"/>
              </a:solidFill>
            </a:endParaRPr>
          </a:p>
        </p:txBody>
      </p:sp>
      <p:cxnSp>
        <p:nvCxnSpPr>
          <p:cNvPr id="420873" name="AutoShape 9"/>
          <p:cNvCxnSpPr>
            <a:cxnSpLocks noChangeShapeType="1"/>
            <a:stCxn id="420872" idx="4"/>
            <a:endCxn id="420867" idx="1"/>
          </p:cNvCxnSpPr>
          <p:nvPr/>
        </p:nvCxnSpPr>
        <p:spPr bwMode="auto">
          <a:xfrm rot="10800000" flipH="1">
            <a:off x="457200" y="5189538"/>
            <a:ext cx="1295400" cy="950912"/>
          </a:xfrm>
          <a:prstGeom prst="bentConnector3">
            <a:avLst>
              <a:gd name="adj1" fmla="val -17648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874" name="AutoShape 10"/>
          <p:cNvCxnSpPr>
            <a:cxnSpLocks noChangeShapeType="1"/>
            <a:stCxn id="420872" idx="4"/>
            <a:endCxn id="420868" idx="1"/>
          </p:cNvCxnSpPr>
          <p:nvPr/>
        </p:nvCxnSpPr>
        <p:spPr bwMode="auto">
          <a:xfrm rot="10800000" flipH="1">
            <a:off x="457200" y="4275138"/>
            <a:ext cx="2209800" cy="1865312"/>
          </a:xfrm>
          <a:prstGeom prst="bentConnector3">
            <a:avLst>
              <a:gd name="adj1" fmla="val -10347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875" name="AutoShape 11"/>
          <p:cNvCxnSpPr>
            <a:cxnSpLocks noChangeShapeType="1"/>
            <a:stCxn id="420872" idx="4"/>
            <a:endCxn id="420869" idx="1"/>
          </p:cNvCxnSpPr>
          <p:nvPr/>
        </p:nvCxnSpPr>
        <p:spPr bwMode="auto">
          <a:xfrm rot="10800000" flipH="1">
            <a:off x="457200" y="3405188"/>
            <a:ext cx="3505200" cy="2735262"/>
          </a:xfrm>
          <a:prstGeom prst="bentConnector3">
            <a:avLst>
              <a:gd name="adj1" fmla="val -6523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876" name="AutoShape 12"/>
          <p:cNvCxnSpPr>
            <a:cxnSpLocks noChangeShapeType="1"/>
            <a:stCxn id="420872" idx="4"/>
            <a:endCxn id="420870" idx="1"/>
          </p:cNvCxnSpPr>
          <p:nvPr/>
        </p:nvCxnSpPr>
        <p:spPr bwMode="auto">
          <a:xfrm rot="10800000" flipH="1">
            <a:off x="457200" y="2578100"/>
            <a:ext cx="4495800" cy="3562350"/>
          </a:xfrm>
          <a:prstGeom prst="bentConnector3">
            <a:avLst>
              <a:gd name="adj1" fmla="val -5083"/>
            </a:avLst>
          </a:prstGeom>
          <a:noFill/>
          <a:ln w="1905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0877" name="AutoShape 13"/>
          <p:cNvCxnSpPr>
            <a:cxnSpLocks noChangeShapeType="1"/>
            <a:stCxn id="420872" idx="4"/>
            <a:endCxn id="420871" idx="1"/>
          </p:cNvCxnSpPr>
          <p:nvPr/>
        </p:nvCxnSpPr>
        <p:spPr bwMode="auto">
          <a:xfrm rot="10800000" flipH="1">
            <a:off x="457200" y="1747838"/>
            <a:ext cx="5562600" cy="4392612"/>
          </a:xfrm>
          <a:prstGeom prst="bentConnector3">
            <a:avLst>
              <a:gd name="adj1" fmla="val -4111"/>
            </a:avLst>
          </a:prstGeom>
          <a:noFill/>
          <a:ln w="9525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0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0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0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0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0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20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2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 animBg="1" autoUpdateAnimBg="0"/>
      <p:bldP spid="420867" grpId="0" animBg="1" autoUpdateAnimBg="0"/>
      <p:bldP spid="420868" grpId="0" animBg="1" autoUpdateAnimBg="0"/>
      <p:bldP spid="420869" grpId="0" animBg="1" autoUpdateAnimBg="0"/>
      <p:bldP spid="420870" grpId="0" animBg="1" autoUpdateAnimBg="0"/>
      <p:bldP spid="420871" grpId="0" animBg="1" autoUpdateAnimBg="0"/>
      <p:bldP spid="4208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PRIMO PASSO</a:t>
            </a:r>
            <a:endParaRPr lang="it-IT" altLang="it-IT" sz="3900" b="1"/>
          </a:p>
        </p:txBody>
      </p:sp>
      <p:sp>
        <p:nvSpPr>
          <p:cNvPr id="443396" name="Text Box 4" descr="Stampati"/>
          <p:cNvSpPr txBox="1">
            <a:spLocks noChangeArrowheads="1"/>
          </p:cNvSpPr>
          <p:nvPr/>
        </p:nvSpPr>
        <p:spPr bwMode="auto">
          <a:xfrm>
            <a:off x="1638300" y="1600200"/>
            <a:ext cx="5867400" cy="44846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 b="1" u="sng"/>
              <a:t>UDIRE</a:t>
            </a:r>
            <a:r>
              <a:rPr lang="it-IT" altLang="it-IT" sz="3200" b="1"/>
              <a:t>: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«La fede viene dall’</a:t>
            </a:r>
            <a:r>
              <a:rPr lang="it-IT" altLang="it-IT" sz="3200" u="sng">
                <a:solidFill>
                  <a:srgbClr val="0000FF"/>
                </a:solidFill>
              </a:rPr>
              <a:t>udire</a:t>
            </a:r>
            <a:r>
              <a:rPr lang="it-IT" altLang="it-IT" sz="3200"/>
              <a:t> e l’</a:t>
            </a:r>
            <a:r>
              <a:rPr lang="it-IT" altLang="it-IT" sz="3200" u="sng">
                <a:solidFill>
                  <a:srgbClr val="0000FF"/>
                </a:solidFill>
              </a:rPr>
              <a:t>udire</a:t>
            </a:r>
            <a:r>
              <a:rPr lang="it-IT" altLang="it-IT" sz="3200"/>
              <a:t> si ha per mezzo della Parola di Cristo» </a:t>
            </a:r>
          </a:p>
          <a:p>
            <a:pPr algn="ctr" eaLnBrk="0" hangingPunct="0">
              <a:lnSpc>
                <a:spcPct val="160000"/>
              </a:lnSpc>
              <a:spcBef>
                <a:spcPct val="50000"/>
              </a:spcBef>
            </a:pPr>
            <a:r>
              <a:rPr lang="it-IT" altLang="it-IT" sz="3200"/>
              <a:t>(</a:t>
            </a:r>
            <a:r>
              <a:rPr lang="it-IT" altLang="it-IT" sz="3200" b="1">
                <a:solidFill>
                  <a:srgbClr val="FF0000"/>
                </a:solidFill>
              </a:rPr>
              <a:t>Romani 10:17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4" grpId="0" animBg="1" autoUpdateAnimBg="0"/>
      <p:bldP spid="44339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050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SECONDO PASSO</a:t>
            </a:r>
            <a:endParaRPr lang="it-IT" altLang="it-IT" sz="3900" b="1"/>
          </a:p>
        </p:txBody>
      </p:sp>
      <p:sp>
        <p:nvSpPr>
          <p:cNvPr id="504836" name="Text Box 2052" descr="Stampati"/>
          <p:cNvSpPr txBox="1">
            <a:spLocks noChangeArrowheads="1"/>
          </p:cNvSpPr>
          <p:nvPr/>
        </p:nvSpPr>
        <p:spPr bwMode="auto">
          <a:xfrm>
            <a:off x="1371600" y="2133600"/>
            <a:ext cx="6400800" cy="4002088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 b="1" u="sng"/>
              <a:t>CREDERE</a:t>
            </a:r>
            <a:r>
              <a:rPr lang="it-IT" altLang="it-IT" sz="3200" b="1"/>
              <a:t>: </a:t>
            </a:r>
          </a:p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it-IT" altLang="it-IT" sz="3200"/>
              <a:t>«Se tu </a:t>
            </a:r>
            <a:r>
              <a:rPr lang="it-IT" altLang="it-IT" sz="3200" u="sng">
                <a:solidFill>
                  <a:srgbClr val="0000FF"/>
                </a:solidFill>
              </a:rPr>
              <a:t>credi</a:t>
            </a:r>
            <a:r>
              <a:rPr lang="it-IT" altLang="it-IT" sz="3200"/>
              <a:t> con tutto il cuore, è possibile. L’eunuco rispose: Io </a:t>
            </a:r>
            <a:r>
              <a:rPr lang="it-IT" altLang="it-IT" sz="3200" u="sng">
                <a:solidFill>
                  <a:srgbClr val="0000FF"/>
                </a:solidFill>
              </a:rPr>
              <a:t>credo</a:t>
            </a:r>
            <a:r>
              <a:rPr lang="it-IT" altLang="it-IT" sz="3200"/>
              <a:t> che Gesù Cristo è il Figliolo di Dio» (</a:t>
            </a:r>
            <a:r>
              <a:rPr lang="it-IT" altLang="it-IT" sz="3200" b="1">
                <a:solidFill>
                  <a:srgbClr val="FF0000"/>
                </a:solidFill>
              </a:rPr>
              <a:t>Atti 8:37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4" grpId="0" animBg="1" autoUpdateAnimBg="0"/>
      <p:bldP spid="50483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ChangeArrowheads="1"/>
          </p:cNvSpPr>
          <p:nvPr/>
        </p:nvSpPr>
        <p:spPr bwMode="auto">
          <a:xfrm>
            <a:off x="381000" y="0"/>
            <a:ext cx="8382000" cy="838200"/>
          </a:xfrm>
          <a:prstGeom prst="rect">
            <a:avLst/>
          </a:prstGeom>
          <a:gradFill rotWithShape="0">
            <a:gsLst>
              <a:gs pos="0">
                <a:srgbClr val="66CCFF"/>
              </a:gs>
              <a:gs pos="100000">
                <a:srgbClr val="FFFFFF"/>
              </a:gs>
            </a:gsLst>
            <a:lin ang="5400000" scaled="1"/>
          </a:gradFill>
          <a:ln w="0">
            <a:solidFill>
              <a:schemeClr val="accent2"/>
            </a:solidFill>
            <a:miter lim="800000"/>
            <a:headEnd/>
            <a:tailEnd/>
          </a:ln>
        </p:spPr>
        <p:txBody>
          <a:bodyPr wrap="none" lIns="80549" tIns="40275" rIns="80549" bIns="40275" anchor="ctr"/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80000"/>
              </a:lnSpc>
            </a:pPr>
            <a:r>
              <a:rPr lang="it-IT" altLang="it-IT" sz="3500" b="1"/>
              <a:t>TERZO PASSO</a:t>
            </a:r>
            <a:endParaRPr lang="it-IT" altLang="it-IT" sz="3900" b="1"/>
          </a:p>
        </p:txBody>
      </p:sp>
      <p:sp>
        <p:nvSpPr>
          <p:cNvPr id="506884" name="Text Box 4" descr="Stampati"/>
          <p:cNvSpPr txBox="1">
            <a:spLocks noChangeArrowheads="1"/>
          </p:cNvSpPr>
          <p:nvPr/>
        </p:nvSpPr>
        <p:spPr bwMode="auto">
          <a:xfrm>
            <a:off x="1143000" y="2362200"/>
            <a:ext cx="6858000" cy="40449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Lef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  <a:contourClr>
              <a:srgbClr val="FFFFFF"/>
            </a:contourClr>
          </a:sp3d>
        </p:spPr>
        <p:txBody>
          <a:bodyPr lIns="80549" tIns="40275" rIns="80549" bIns="40275">
            <a:spAutoFit/>
            <a:flatTx/>
          </a:bodyPr>
          <a:lstStyle>
            <a:lvl1pPr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064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06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 b="1" u="sng"/>
              <a:t>RAVVEDERSI</a:t>
            </a:r>
            <a:r>
              <a:rPr lang="it-IT" altLang="it-IT" sz="3200" b="1"/>
              <a:t>: </a:t>
            </a:r>
          </a:p>
          <a:p>
            <a:pPr algn="ctr" eaLnBrk="0" hangingPunct="0">
              <a:lnSpc>
                <a:spcPct val="190000"/>
              </a:lnSpc>
              <a:spcBef>
                <a:spcPct val="50000"/>
              </a:spcBef>
            </a:pPr>
            <a:r>
              <a:rPr lang="it-IT" altLang="it-IT" sz="3200"/>
              <a:t>«</a:t>
            </a:r>
            <a:r>
              <a:rPr lang="it-IT" altLang="it-IT" sz="3200" u="sng">
                <a:solidFill>
                  <a:srgbClr val="0000FF"/>
                </a:solidFill>
              </a:rPr>
              <a:t>Ravvedetevi</a:t>
            </a:r>
            <a:r>
              <a:rPr lang="it-IT" altLang="it-IT" sz="3200"/>
              <a:t>, e ciascun di voi  sia battezzato nel nome di Gesù Cristo» (</a:t>
            </a:r>
            <a:r>
              <a:rPr lang="it-IT" altLang="it-IT" sz="3200" b="1">
                <a:solidFill>
                  <a:srgbClr val="FF0000"/>
                </a:solidFill>
              </a:rPr>
              <a:t>Atti 2:38</a:t>
            </a:r>
            <a:r>
              <a:rPr lang="it-IT" altLang="it-IT" sz="320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2" grpId="0" animBg="1" autoUpdateAnimBg="0"/>
      <p:bldP spid="506884" grpId="0" animBg="1" autoUpdateAnimBg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durre una riunione">
  <a:themeElements>
    <a:clrScheme name="Condurre una riunione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Condurre una riunio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ondurre una riunione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durre una riunione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durre una riunione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1-trasmissione-piano-salvezza</Template>
  <TotalTime>69</TotalTime>
  <Words>1534</Words>
  <Application>Microsoft Office PowerPoint</Application>
  <PresentationFormat>Presentazione su schermo (4:3)</PresentationFormat>
  <Paragraphs>189</Paragraphs>
  <Slides>18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5</vt:i4>
      </vt:variant>
      <vt:variant>
        <vt:lpstr>Titoli diapositive</vt:lpstr>
      </vt:variant>
      <vt:variant>
        <vt:i4>18</vt:i4>
      </vt:variant>
    </vt:vector>
  </HeadingPairs>
  <TitlesOfParts>
    <vt:vector size="30" baseType="lpstr">
      <vt:lpstr>Aharoni</vt:lpstr>
      <vt:lpstr>Algerian</vt:lpstr>
      <vt:lpstr>Arial</vt:lpstr>
      <vt:lpstr>Calibri</vt:lpstr>
      <vt:lpstr>Calibri Light</vt:lpstr>
      <vt:lpstr>Tahoma</vt:lpstr>
      <vt:lpstr>Times New Roman</vt:lpstr>
      <vt:lpstr>Tema di Office</vt:lpstr>
      <vt:lpstr>1_Condurre una riunione</vt:lpstr>
      <vt:lpstr>1_Tema di Office</vt:lpstr>
      <vt:lpstr>2_Tema di Office</vt:lpstr>
      <vt:lpstr>3_Tema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Franco</dc:creator>
  <cp:lastModifiedBy>Franco</cp:lastModifiedBy>
  <cp:revision>15</cp:revision>
  <dcterms:created xsi:type="dcterms:W3CDTF">2022-09-05T21:33:56Z</dcterms:created>
  <dcterms:modified xsi:type="dcterms:W3CDTF">2023-04-07T16:32:11Z</dcterms:modified>
</cp:coreProperties>
</file>