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62" r:id="rId3"/>
    <p:sldId id="257" r:id="rId4"/>
    <p:sldId id="256" r:id="rId5"/>
    <p:sldId id="258" r:id="rId6"/>
    <p:sldId id="261" r:id="rId7"/>
    <p:sldId id="259" r:id="rId8"/>
  </p:sldIdLst>
  <p:sldSz cx="9906000" cy="6858000" type="A4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FDAFF"/>
    <a:srgbClr val="66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5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6CC4F-76B6-4F64-A08F-9DB443FABDF6}" type="datetimeFigureOut">
              <a:rPr lang="it-IT" smtClean="0"/>
              <a:t>17/06/2023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C0889-79B5-40C0-B551-585BDC9C4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39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4301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FAABD9-5FF2-42EC-A82F-551A8260CB5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261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49B3-690B-4951-AB61-AB5CE4CD51AD}" type="datetimeFigureOut">
              <a:rPr lang="it-IT" smtClean="0"/>
              <a:t>17/06/2023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ED3A-5C5E-4F76-88A1-17FE388CF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727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49B3-690B-4951-AB61-AB5CE4CD51AD}" type="datetimeFigureOut">
              <a:rPr lang="it-IT" smtClean="0"/>
              <a:t>17/06/2023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ED3A-5C5E-4F76-88A1-17FE388CF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301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49B3-690B-4951-AB61-AB5CE4CD51AD}" type="datetimeFigureOut">
              <a:rPr lang="it-IT" smtClean="0"/>
              <a:t>17/06/2023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ED3A-5C5E-4F76-88A1-17FE388CF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1269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4"/>
            <a:ext cx="8420100" cy="2387600"/>
          </a:xfrm>
        </p:spPr>
        <p:txBody>
          <a:bodyPr anchor="b"/>
          <a:lstStyle>
            <a:lvl1pPr algn="ctr"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905"/>
            </a:lvl1pPr>
            <a:lvl2pPr marL="172368" indent="0" algn="ctr">
              <a:buNone/>
              <a:defRPr sz="754"/>
            </a:lvl2pPr>
            <a:lvl3pPr marL="344736" indent="0" algn="ctr">
              <a:buNone/>
              <a:defRPr sz="679"/>
            </a:lvl3pPr>
            <a:lvl4pPr marL="517105" indent="0" algn="ctr">
              <a:buNone/>
              <a:defRPr sz="604"/>
            </a:lvl4pPr>
            <a:lvl5pPr marL="689473" indent="0" algn="ctr">
              <a:buNone/>
              <a:defRPr sz="604"/>
            </a:lvl5pPr>
            <a:lvl6pPr marL="861840" indent="0" algn="ctr">
              <a:buNone/>
              <a:defRPr sz="604"/>
            </a:lvl6pPr>
            <a:lvl7pPr marL="1034208" indent="0" algn="ctr">
              <a:buNone/>
              <a:defRPr sz="604"/>
            </a:lvl7pPr>
            <a:lvl8pPr marL="1206577" indent="0" algn="ctr">
              <a:buNone/>
              <a:defRPr sz="604"/>
            </a:lvl8pPr>
            <a:lvl9pPr marL="1378944" indent="0" algn="ctr">
              <a:buNone/>
              <a:defRPr sz="60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BD0B56-4741-485B-889D-6E0FCCCD4B74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B1C175-F91E-4A2F-9C72-6D92DE161E00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99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560D19-AA4D-46DC-9343-873E5A716AA7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226ECB-CAC1-4E11-9C54-6E39760EE236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687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3" y="1709749"/>
            <a:ext cx="8543925" cy="285273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3" y="4589474"/>
            <a:ext cx="8543925" cy="1500187"/>
          </a:xfrm>
        </p:spPr>
        <p:txBody>
          <a:bodyPr/>
          <a:lstStyle>
            <a:lvl1pPr marL="0" indent="0">
              <a:buNone/>
              <a:defRPr sz="905">
                <a:solidFill>
                  <a:schemeClr val="tx1"/>
                </a:solidFill>
              </a:defRPr>
            </a:lvl1pPr>
            <a:lvl2pPr marL="172368" indent="0">
              <a:buNone/>
              <a:defRPr sz="754">
                <a:solidFill>
                  <a:schemeClr val="tx1">
                    <a:tint val="75000"/>
                  </a:schemeClr>
                </a:solidFill>
              </a:defRPr>
            </a:lvl2pPr>
            <a:lvl3pPr marL="344736" indent="0">
              <a:buNone/>
              <a:defRPr sz="679">
                <a:solidFill>
                  <a:schemeClr val="tx1">
                    <a:tint val="75000"/>
                  </a:schemeClr>
                </a:solidFill>
              </a:defRPr>
            </a:lvl3pPr>
            <a:lvl4pPr marL="517105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4pPr>
            <a:lvl5pPr marL="689473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5pPr>
            <a:lvl6pPr marL="861840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6pPr>
            <a:lvl7pPr marL="1034208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7pPr>
            <a:lvl8pPr marL="1206577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8pPr>
            <a:lvl9pPr marL="1378944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F08FE1-16BD-447A-A895-A1EAF6010D77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B5ECDE-A9BA-4174-9113-6741432337AB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119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F396C3-0FA2-4EF8-B23A-11FEB857822A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091856-D76E-4BB1-91C2-C07E06B5C433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161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1" y="365134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519D29-25D9-4F40-9F16-81C9C5AE7F9D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107438-C786-4F44-8B87-0DD50C679F9B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578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C94858D-6BF6-49F3-8E9F-92F6DEF650ED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8DBAEF-6C90-4A2A-AF77-800AAD0FDABF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41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0619A1-0888-433A-960D-B7C5F30F33C1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5017AD-3623-48C0-B5FD-1A91D4FAE501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0257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36"/>
            <a:ext cx="5014913" cy="4873625"/>
          </a:xfrm>
        </p:spPr>
        <p:txBody>
          <a:bodyPr/>
          <a:lstStyle>
            <a:lvl1pPr>
              <a:defRPr sz="1206"/>
            </a:lvl1pPr>
            <a:lvl2pPr>
              <a:defRPr sz="1057"/>
            </a:lvl2pPr>
            <a:lvl3pPr>
              <a:defRPr sz="905"/>
            </a:lvl3pPr>
            <a:lvl4pPr>
              <a:defRPr sz="754"/>
            </a:lvl4pPr>
            <a:lvl5pPr>
              <a:defRPr sz="754"/>
            </a:lvl5pPr>
            <a:lvl6pPr>
              <a:defRPr sz="754"/>
            </a:lvl6pPr>
            <a:lvl7pPr>
              <a:defRPr sz="754"/>
            </a:lvl7pPr>
            <a:lvl8pPr>
              <a:defRPr sz="754"/>
            </a:lvl8pPr>
            <a:lvl9pPr>
              <a:defRPr sz="75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692C10-4954-4C75-B955-83DC77D5EE34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6DE913-D890-4BA9-A478-138B814C35DF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14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49B3-690B-4951-AB61-AB5CE4CD51AD}" type="datetimeFigureOut">
              <a:rPr lang="it-IT" smtClean="0"/>
              <a:t>17/06/2023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ED3A-5C5E-4F76-88A1-17FE388CF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007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36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1206"/>
            </a:lvl1pPr>
            <a:lvl2pPr marL="172368" indent="0">
              <a:buNone/>
              <a:defRPr sz="1057"/>
            </a:lvl2pPr>
            <a:lvl3pPr marL="344736" indent="0">
              <a:buNone/>
              <a:defRPr sz="905"/>
            </a:lvl3pPr>
            <a:lvl4pPr marL="517105" indent="0">
              <a:buNone/>
              <a:defRPr sz="754"/>
            </a:lvl4pPr>
            <a:lvl5pPr marL="689473" indent="0">
              <a:buNone/>
              <a:defRPr sz="754"/>
            </a:lvl5pPr>
            <a:lvl6pPr marL="861840" indent="0">
              <a:buNone/>
              <a:defRPr sz="754"/>
            </a:lvl6pPr>
            <a:lvl7pPr marL="1034208" indent="0">
              <a:buNone/>
              <a:defRPr sz="754"/>
            </a:lvl7pPr>
            <a:lvl8pPr marL="1206577" indent="0">
              <a:buNone/>
              <a:defRPr sz="754"/>
            </a:lvl8pPr>
            <a:lvl9pPr marL="1378944" indent="0">
              <a:buNone/>
              <a:defRPr sz="754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6399F2-CDB5-4BF9-814F-3E19E5474EF6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C430E2-E401-4DF8-876F-F74EE947B192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8814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2BF5AF-5326-49AD-89BB-59A7261CEFEE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71AFE1-3F6E-493D-8B9B-71B739056FB8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0879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7" y="365126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3" y="365126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CEF17F-B33D-4F96-800E-E9BB568DAA4C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E9AA88-8B34-48F4-A558-566D328568A5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39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49B3-690B-4951-AB61-AB5CE4CD51AD}" type="datetimeFigureOut">
              <a:rPr lang="it-IT" smtClean="0"/>
              <a:t>17/06/2023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ED3A-5C5E-4F76-88A1-17FE388CF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99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49B3-690B-4951-AB61-AB5CE4CD51AD}" type="datetimeFigureOut">
              <a:rPr lang="it-IT" smtClean="0"/>
              <a:t>17/06/2023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ED3A-5C5E-4F76-88A1-17FE388CF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689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49B3-690B-4951-AB61-AB5CE4CD51AD}" type="datetimeFigureOut">
              <a:rPr lang="it-IT" smtClean="0"/>
              <a:t>17/06/2023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ED3A-5C5E-4F76-88A1-17FE388CF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75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49B3-690B-4951-AB61-AB5CE4CD51AD}" type="datetimeFigureOut">
              <a:rPr lang="it-IT" smtClean="0"/>
              <a:t>17/06/2023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ED3A-5C5E-4F76-88A1-17FE388CF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16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49B3-690B-4951-AB61-AB5CE4CD51AD}" type="datetimeFigureOut">
              <a:rPr lang="it-IT" smtClean="0"/>
              <a:t>17/06/2023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ED3A-5C5E-4F76-88A1-17FE388CF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283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49B3-690B-4951-AB61-AB5CE4CD51AD}" type="datetimeFigureOut">
              <a:rPr lang="it-IT" smtClean="0"/>
              <a:t>17/06/2023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ED3A-5C5E-4F76-88A1-17FE388CF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57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49B3-690B-4951-AB61-AB5CE4CD51AD}" type="datetimeFigureOut">
              <a:rPr lang="it-IT" smtClean="0"/>
              <a:t>17/06/2023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ED3A-5C5E-4F76-88A1-17FE388CF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8329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F49B3-690B-4951-AB61-AB5CE4CD51AD}" type="datetimeFigureOut">
              <a:rPr lang="it-IT" smtClean="0"/>
              <a:t>17/06/2023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0ED3A-5C5E-4F76-88A1-17FE388CF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96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l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91FEF4-69BE-4BB3-9299-4CCEEFCC042A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ct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F3040E-B932-43F5-AC0F-0C792D06EF8A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84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2pPr>
      <a:lvl3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3pPr>
      <a:lvl4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4pPr>
      <a:lvl5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5pPr>
      <a:lvl6pPr marL="186728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6pPr>
      <a:lvl7pPr marL="373454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7pPr>
      <a:lvl8pPr marL="560182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8pPr>
      <a:lvl9pPr marL="746910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84138" indent="-84138" algn="l" defTabSz="3429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601663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774700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948024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120393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92760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465129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1pPr>
      <a:lvl2pPr marL="17236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2pPr>
      <a:lvl3pPr marL="344736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3pPr>
      <a:lvl4pPr marL="517105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4pPr>
      <a:lvl5pPr marL="689473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5pPr>
      <a:lvl6pPr marL="86184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03420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06577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378944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3117850" y="371475"/>
            <a:ext cx="3548063" cy="51752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/>
          <p:cNvSpPr txBox="1">
            <a:spLocks noChangeArrowheads="1"/>
          </p:cNvSpPr>
          <p:nvPr/>
        </p:nvSpPr>
        <p:spPr bwMode="auto">
          <a:xfrm>
            <a:off x="2474913" y="909638"/>
            <a:ext cx="5119687" cy="51911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372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DOMENICA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18 GIUGNO 2023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12" name="Text Box 29"/>
          <p:cNvSpPr txBox="1">
            <a:spLocks noChangeArrowheads="1"/>
          </p:cNvSpPr>
          <p:nvPr/>
        </p:nvSpPr>
        <p:spPr bwMode="auto">
          <a:xfrm>
            <a:off x="2073275" y="1628775"/>
            <a:ext cx="6624638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3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Lettura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Giosuè cap. 5 - Luca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266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Francesco T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42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Sermone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Francesco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73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Cena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Franco - Luca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94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smtClean="0">
                <a:solidFill>
                  <a:srgbClr val="000000"/>
                </a:solidFill>
                <a:cs typeface="Arial" panose="020B0604020202020204" pitchFamily="34" charset="0"/>
              </a:rPr>
              <a:t>Roberto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7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52903" y="1308705"/>
            <a:ext cx="7073347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7200" b="1" cap="all" dirty="0" err="1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VOLONTà</a:t>
            </a:r>
            <a:r>
              <a:rPr lang="it-IT" sz="7200" b="1" cap="all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 DIVINA</a:t>
            </a:r>
          </a:p>
          <a:p>
            <a:pPr algn="ctr">
              <a:spcAft>
                <a:spcPts val="0"/>
              </a:spcAft>
            </a:pPr>
            <a:r>
              <a:rPr lang="it-IT" sz="7200" b="1" cap="all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E</a:t>
            </a:r>
          </a:p>
          <a:p>
            <a:pPr algn="ctr">
              <a:spcAft>
                <a:spcPts val="0"/>
              </a:spcAft>
            </a:pPr>
            <a:r>
              <a:rPr lang="it-IT" sz="7200" b="1" cap="all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RISPOSTE UMANE</a:t>
            </a:r>
            <a:endParaRPr lang="it-IT" sz="7200" dirty="0">
              <a:effectLst/>
              <a:latin typeface="Times New Roman" panose="02020603050405020304" pitchFamily="18" charset="0"/>
              <a:ea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67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12064" y="555153"/>
            <a:ext cx="87965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it-IT" sz="2800" b="1" cap="all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ESEMPI DI </a:t>
            </a:r>
            <a:r>
              <a:rPr lang="it-IT" sz="2800" b="1" cap="all" dirty="0" err="1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VOLONTà</a:t>
            </a:r>
            <a:r>
              <a:rPr lang="it-IT" sz="2800" b="1" cap="all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 DIVINA E RISPOSTE UMANE</a:t>
            </a:r>
          </a:p>
          <a:p>
            <a:pPr lvl="0" algn="ctr">
              <a:spcAft>
                <a:spcPts val="0"/>
              </a:spcAft>
            </a:pPr>
            <a:endParaRPr lang="it-IT" sz="2800" b="1" cap="all" dirty="0" smtClean="0">
              <a:effectLst/>
              <a:latin typeface="Calibri" panose="020F0502020204030204" pitchFamily="34" charset="0"/>
              <a:ea typeface="Georgia" panose="02040502050405020303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Dio dice</a:t>
            </a:r>
            <a:r>
              <a:rPr lang="it-IT" sz="2800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: «</a:t>
            </a:r>
            <a:r>
              <a:rPr lang="it-IT" sz="2800" i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Cercate prima il regno e la giustizia di Dio, e tutte queste cose vi saranno sopraggiunte</a:t>
            </a:r>
            <a:r>
              <a:rPr lang="it-IT" sz="2800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» (</a:t>
            </a:r>
            <a:r>
              <a:rPr lang="it-IT" sz="2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Matteo 6:33</a:t>
            </a:r>
            <a:r>
              <a:rPr lang="it-IT" sz="2800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)</a:t>
            </a:r>
            <a:endParaRPr lang="it-IT" sz="2800" dirty="0">
              <a:latin typeface="Calibri" panose="020F0502020204030204" pitchFamily="34" charset="0"/>
              <a:ea typeface="Georgia" panose="02040502050405020303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>
                <a:effectLst/>
                <a:latin typeface="Calibri" panose="020F0502020204030204" pitchFamily="34" charset="0"/>
                <a:ea typeface="Georgia" panose="02040502050405020303" pitchFamily="18" charset="0"/>
              </a:rPr>
              <a:t>L’uomo risponde</a:t>
            </a:r>
            <a:r>
              <a:rPr lang="it-IT" sz="2800" dirty="0" smtClean="0">
                <a:effectLst/>
                <a:latin typeface="Calibri" panose="020F0502020204030204" pitchFamily="34" charset="0"/>
                <a:ea typeface="Georgia" panose="02040502050405020303" pitchFamily="18" charset="0"/>
              </a:rPr>
              <a:t>….</a:t>
            </a:r>
          </a:p>
          <a:p>
            <a:pPr lvl="0" algn="just">
              <a:spcAft>
                <a:spcPts val="0"/>
              </a:spcAft>
            </a:pPr>
            <a:endParaRPr lang="it-IT" sz="2800" dirty="0" smtClean="0">
              <a:latin typeface="Calibri" panose="020F0502020204030204" pitchFamily="34" charset="0"/>
              <a:ea typeface="Georgia" panose="02040502050405020303" pitchFamily="18" charset="0"/>
            </a:endParaRPr>
          </a:p>
          <a:p>
            <a:pPr lvl="0" algn="just">
              <a:spcAft>
                <a:spcPts val="0"/>
              </a:spcAft>
            </a:pPr>
            <a:endParaRPr lang="it-IT" sz="2800" dirty="0">
              <a:latin typeface="Calibri" panose="020F0502020204030204" pitchFamily="34" charset="0"/>
              <a:ea typeface="Georgia" panose="02040502050405020303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Dio dice</a:t>
            </a:r>
            <a:r>
              <a:rPr lang="it-IT" sz="2800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: «</a:t>
            </a:r>
            <a:r>
              <a:rPr lang="it-IT" sz="2800" i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Non siate con ansietà solleciti del domani; perché il domani sarà sollecito di se stesso. Basta a ciascun giorno il proprio affanno</a:t>
            </a:r>
            <a:r>
              <a:rPr lang="it-IT" sz="2800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» (</a:t>
            </a:r>
            <a:r>
              <a:rPr lang="it-IT" sz="2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Matteo 6:34</a:t>
            </a:r>
            <a:r>
              <a:rPr lang="it-IT" sz="2800" dirty="0" smtClean="0"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)</a:t>
            </a:r>
            <a:endParaRPr lang="it-IT" sz="2800" dirty="0">
              <a:effectLst/>
              <a:latin typeface="Calibri" panose="020F0502020204030204" pitchFamily="34" charset="0"/>
              <a:ea typeface="Georgia" panose="02040502050405020303" pitchFamily="18" charset="0"/>
              <a:cs typeface="Calibri" panose="020F0502020204030204" pitchFamily="34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it-IT" sz="2800" b="1" dirty="0" smtClean="0"/>
              <a:t>L’uomo risponde…</a:t>
            </a:r>
            <a:endParaRPr lang="it-IT" sz="2800" b="1" dirty="0"/>
          </a:p>
          <a:p>
            <a:pPr lvl="0" algn="just">
              <a:spcAft>
                <a:spcPts val="0"/>
              </a:spcAft>
            </a:pPr>
            <a:endParaRPr lang="it-IT" sz="2800" dirty="0" smtClean="0">
              <a:effectLst/>
              <a:latin typeface="Calibri" panose="020F0502020204030204" pitchFamily="34" charset="0"/>
              <a:ea typeface="Georgia" panose="02040502050405020303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1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01396" y="561790"/>
            <a:ext cx="90632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cap="all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ESEMPI DI </a:t>
            </a:r>
            <a:r>
              <a:rPr lang="it-IT" sz="2800" b="1" cap="all" dirty="0" err="1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VOLONTà</a:t>
            </a:r>
            <a:r>
              <a:rPr lang="it-IT" sz="2800" b="1" cap="all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 DIVINA E RISPOSTE UMANE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it-IT" sz="2800" b="1" dirty="0" smtClean="0">
              <a:effectLst/>
              <a:latin typeface="Calibri" panose="020F0502020204030204" pitchFamily="34" charset="0"/>
              <a:ea typeface="Georgia" panose="02040502050405020303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Dio dice</a:t>
            </a:r>
            <a:r>
              <a:rPr lang="it-IT" sz="2800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: «</a:t>
            </a:r>
            <a:r>
              <a:rPr lang="it-IT" sz="2800" i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Nessuno può servire due padroni; perché o odierà l’uno ed amerà l’altro, o si atterrà all’uno e sprezzerà l’altro. Voi non potete servire a Dio ed a mammona</a:t>
            </a:r>
            <a:r>
              <a:rPr lang="it-IT" sz="2800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» (</a:t>
            </a:r>
            <a:r>
              <a:rPr lang="it-IT" sz="2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Matteo 6:24</a:t>
            </a:r>
            <a:r>
              <a:rPr lang="it-IT" sz="2800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)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>
                <a:effectLst/>
                <a:latin typeface="Calibri" panose="020F0502020204030204" pitchFamily="34" charset="0"/>
                <a:ea typeface="Georgia" panose="02040502050405020303" pitchFamily="18" charset="0"/>
              </a:rPr>
              <a:t>L’uomo risponde…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it-IT" sz="2800" b="1" dirty="0">
              <a:latin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it-IT" sz="2800" b="1" dirty="0" smtClean="0">
              <a:latin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/>
              <a:t>Dio dice</a:t>
            </a:r>
            <a:r>
              <a:rPr lang="it-IT" sz="2800" dirty="0" smtClean="0"/>
              <a:t>: «</a:t>
            </a:r>
            <a:r>
              <a:rPr lang="it-IT" sz="2800" i="1" dirty="0" smtClean="0">
                <a:solidFill>
                  <a:srgbClr val="0000FF"/>
                </a:solidFill>
              </a:rPr>
              <a:t>Studia, per essere approvato davanti a Dio, per tagliare bene la parola della Verità, per non essere confuso da false dottrine</a:t>
            </a:r>
            <a:r>
              <a:rPr lang="it-IT" sz="2800" dirty="0" smtClean="0"/>
              <a:t>» (</a:t>
            </a:r>
            <a:r>
              <a:rPr lang="it-IT" sz="2800" b="1" dirty="0" smtClean="0">
                <a:solidFill>
                  <a:srgbClr val="FF0000"/>
                </a:solidFill>
              </a:rPr>
              <a:t>2 Timoteo 2:15</a:t>
            </a:r>
            <a:r>
              <a:rPr lang="it-IT" sz="2800" dirty="0" smtClean="0"/>
              <a:t>)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/>
              <a:t>L’uomo risponde</a:t>
            </a:r>
            <a:r>
              <a:rPr lang="it-IT" sz="2800" dirty="0" smtClean="0"/>
              <a:t>…</a:t>
            </a:r>
            <a:endParaRPr lang="it-IT" sz="2800" b="1" dirty="0" smtClean="0">
              <a:effectLst/>
              <a:latin typeface="Times New Roman" panose="02020603050405020304" pitchFamily="18" charset="0"/>
              <a:ea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41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01874" y="549264"/>
            <a:ext cx="82266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cap="all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ESEMPI DI </a:t>
            </a:r>
            <a:r>
              <a:rPr lang="it-IT" sz="2800" b="1" cap="all" dirty="0" err="1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VOLONTà</a:t>
            </a:r>
            <a:r>
              <a:rPr lang="it-IT" sz="2800" b="1" cap="all" dirty="0" smtClean="0">
                <a:effectLst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 DIVINA E RISPOSTE UMANE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it-IT" sz="2800" b="1" dirty="0" smtClean="0">
              <a:effectLst/>
              <a:latin typeface="Calibri" panose="020F0502020204030204" pitchFamily="34" charset="0"/>
              <a:ea typeface="Georgia" panose="02040502050405020303" pitchFamily="18" charset="0"/>
              <a:cs typeface="Calibri" panose="020F0502020204030204" pitchFamily="34" charset="0"/>
            </a:endParaRPr>
          </a:p>
          <a:p>
            <a:pPr lvl="0" algn="just"/>
            <a:r>
              <a:rPr lang="it-IT" sz="2800" b="1" dirty="0"/>
              <a:t>Dio dice che dobbiamo</a:t>
            </a:r>
            <a:r>
              <a:rPr lang="it-IT" sz="2800" dirty="0"/>
              <a:t>: </a:t>
            </a:r>
            <a:r>
              <a:rPr lang="it-IT" sz="2800" i="1" dirty="0">
                <a:solidFill>
                  <a:srgbClr val="0000FF"/>
                </a:solidFill>
              </a:rPr>
              <a:t>«Fare attenzione gli uni agli altri per incitarci all’amore e alle buone opere, non abbandonando la nostra comune adunanza come alcuni sono usi di fare, ma esortandoci a vicenda, tanto più che vedete avvicinarsi il gran giorno»</a:t>
            </a:r>
            <a:r>
              <a:rPr lang="it-IT" sz="2800" dirty="0"/>
              <a:t> (</a:t>
            </a:r>
            <a:r>
              <a:rPr lang="it-IT" sz="2800" b="1" dirty="0">
                <a:solidFill>
                  <a:srgbClr val="FF0000"/>
                </a:solidFill>
              </a:rPr>
              <a:t>Ebrei 10:24-25</a:t>
            </a:r>
            <a:r>
              <a:rPr lang="it-IT" sz="2800" dirty="0"/>
              <a:t>).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>
                <a:effectLst/>
                <a:ea typeface="Georgia" panose="02040502050405020303" pitchFamily="18" charset="0"/>
              </a:rPr>
              <a:t>L’uomo risponde…</a:t>
            </a:r>
          </a:p>
        </p:txBody>
      </p:sp>
    </p:spTree>
    <p:extLst>
      <p:ext uri="{BB962C8B-B14F-4D97-AF65-F5344CB8AC3E}">
        <p14:creationId xmlns:p14="http://schemas.microsoft.com/office/powerpoint/2010/main" val="274407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85443" y="322928"/>
            <a:ext cx="8244269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2800" b="1" cap="all" dirty="0" smtClean="0">
                <a:effectLst/>
                <a:ea typeface="Georgia" panose="02040502050405020303" pitchFamily="18" charset="0"/>
                <a:cs typeface="Calibri" panose="020F0502020204030204" pitchFamily="34" charset="0"/>
              </a:rPr>
              <a:t>Qual è il risultato dell’ubbidienza a Dio?</a:t>
            </a:r>
            <a:endParaRPr lang="it-IT" sz="2800" cap="all" dirty="0" smtClean="0">
              <a:effectLst/>
              <a:ea typeface="Georgia" panose="02040502050405020303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>
                <a:solidFill>
                  <a:srgbClr val="0000FF"/>
                </a:solidFill>
                <a:effectLst/>
                <a:ea typeface="Georgia" panose="02040502050405020303" pitchFamily="18" charset="0"/>
                <a:cs typeface="Calibri" panose="020F0502020204030204" pitchFamily="34" charset="0"/>
              </a:rPr>
              <a:t>Andare dove è andato Cristo </a:t>
            </a:r>
            <a:r>
              <a:rPr lang="it-IT" sz="2800" dirty="0" smtClean="0">
                <a:effectLst/>
                <a:ea typeface="Georgia" panose="02040502050405020303" pitchFamily="18" charset="0"/>
                <a:cs typeface="Calibri" panose="020F0502020204030204" pitchFamily="34" charset="0"/>
              </a:rPr>
              <a:t>(</a:t>
            </a:r>
            <a:r>
              <a:rPr lang="it-IT" sz="2800" b="1" dirty="0" smtClean="0">
                <a:solidFill>
                  <a:srgbClr val="FF0000"/>
                </a:solidFill>
                <a:effectLst/>
                <a:ea typeface="Georgia" panose="02040502050405020303" pitchFamily="18" charset="0"/>
                <a:cs typeface="Calibri" panose="020F0502020204030204" pitchFamily="34" charset="0"/>
              </a:rPr>
              <a:t>Giovanni 14:1-4</a:t>
            </a:r>
            <a:r>
              <a:rPr lang="it-IT" sz="2800" dirty="0" smtClean="0">
                <a:effectLst/>
                <a:ea typeface="Georgia" panose="02040502050405020303" pitchFamily="18" charset="0"/>
                <a:cs typeface="Calibri" panose="020F0502020204030204" pitchFamily="34" charset="0"/>
              </a:rPr>
              <a:t>)</a:t>
            </a:r>
            <a:endParaRPr lang="it-IT" sz="2800" dirty="0" smtClean="0">
              <a:effectLst/>
              <a:ea typeface="Georgia" panose="02040502050405020303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>
                <a:solidFill>
                  <a:srgbClr val="0000FF"/>
                </a:solidFill>
                <a:effectLst/>
                <a:ea typeface="Georgia" panose="02040502050405020303" pitchFamily="18" charset="0"/>
                <a:cs typeface="Calibri" panose="020F0502020204030204" pitchFamily="34" charset="0"/>
              </a:rPr>
              <a:t>Ottenere la cittadinanza celeste</a:t>
            </a:r>
            <a:r>
              <a:rPr lang="it-IT" sz="2800" dirty="0" smtClean="0">
                <a:effectLst/>
                <a:ea typeface="Georgia" panose="02040502050405020303" pitchFamily="18" charset="0"/>
                <a:cs typeface="Calibri" panose="020F0502020204030204" pitchFamily="34" charset="0"/>
              </a:rPr>
              <a:t> (</a:t>
            </a:r>
            <a:r>
              <a:rPr lang="it-IT" sz="2800" b="1" dirty="0" smtClean="0">
                <a:solidFill>
                  <a:srgbClr val="FF0000"/>
                </a:solidFill>
                <a:effectLst/>
                <a:ea typeface="Georgia" panose="02040502050405020303" pitchFamily="18" charset="0"/>
                <a:cs typeface="Calibri" panose="020F0502020204030204" pitchFamily="34" charset="0"/>
              </a:rPr>
              <a:t>Filippesi 3:20-21</a:t>
            </a:r>
            <a:r>
              <a:rPr lang="it-IT" sz="2800" dirty="0" smtClean="0">
                <a:effectLst/>
                <a:ea typeface="Georgia" panose="02040502050405020303" pitchFamily="18" charset="0"/>
                <a:cs typeface="Calibri" panose="020F0502020204030204" pitchFamily="34" charset="0"/>
              </a:rPr>
              <a:t>)</a:t>
            </a:r>
            <a:endParaRPr lang="it-IT" sz="2800" dirty="0" smtClean="0">
              <a:effectLst/>
              <a:ea typeface="Georgia" panose="02040502050405020303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>
                <a:solidFill>
                  <a:srgbClr val="0000FF"/>
                </a:solidFill>
                <a:effectLst/>
                <a:ea typeface="Georgia" panose="02040502050405020303" pitchFamily="18" charset="0"/>
                <a:cs typeface="Calibri" panose="020F0502020204030204" pitchFamily="34" charset="0"/>
              </a:rPr>
              <a:t>Salvare l’anima </a:t>
            </a:r>
            <a:r>
              <a:rPr lang="it-IT" sz="2800" dirty="0" smtClean="0">
                <a:effectLst/>
                <a:ea typeface="Georgia" panose="02040502050405020303" pitchFamily="18" charset="0"/>
                <a:cs typeface="Calibri" panose="020F0502020204030204" pitchFamily="34" charset="0"/>
              </a:rPr>
              <a:t>(</a:t>
            </a:r>
            <a:r>
              <a:rPr lang="it-IT" sz="2800" b="1" dirty="0" smtClean="0">
                <a:solidFill>
                  <a:srgbClr val="FF0000"/>
                </a:solidFill>
                <a:effectLst/>
                <a:ea typeface="Georgia" panose="02040502050405020303" pitchFamily="18" charset="0"/>
                <a:cs typeface="Calibri" panose="020F0502020204030204" pitchFamily="34" charset="0"/>
              </a:rPr>
              <a:t>1 Pietro 1:9</a:t>
            </a:r>
            <a:r>
              <a:rPr lang="it-IT" sz="2800" dirty="0" smtClean="0">
                <a:effectLst/>
                <a:ea typeface="Georgia" panose="02040502050405020303" pitchFamily="18" charset="0"/>
                <a:cs typeface="Calibri" panose="020F0502020204030204" pitchFamily="34" charset="0"/>
              </a:rPr>
              <a:t>)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it-IT" sz="2800" dirty="0" smtClean="0">
              <a:ea typeface="Georgia" panose="02040502050405020303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it-IT" sz="2800" dirty="0">
              <a:ea typeface="Georgia" panose="02040502050405020303" pitchFamily="18" charset="0"/>
            </a:endParaRPr>
          </a:p>
          <a:p>
            <a:pPr algn="ctr"/>
            <a:r>
              <a:rPr lang="it-IT" sz="2800" b="1" cap="all" dirty="0" smtClean="0"/>
              <a:t>Qual è il </a:t>
            </a:r>
            <a:r>
              <a:rPr lang="it-IT" sz="2800" b="1" cap="all" dirty="0"/>
              <a:t>risultato </a:t>
            </a:r>
            <a:r>
              <a:rPr lang="it-IT" sz="2800" b="1" cap="all" dirty="0" smtClean="0"/>
              <a:t>dell’ubbidienza all’uomo?</a:t>
            </a:r>
            <a:endParaRPr lang="it-IT" sz="2800" dirty="0" smtClean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>
                <a:solidFill>
                  <a:srgbClr val="0000FF"/>
                </a:solidFill>
              </a:rPr>
              <a:t>Andare </a:t>
            </a:r>
            <a:r>
              <a:rPr lang="it-IT" sz="2800" b="1" dirty="0">
                <a:solidFill>
                  <a:srgbClr val="0000FF"/>
                </a:solidFill>
              </a:rPr>
              <a:t>nella geenna </a:t>
            </a:r>
            <a:r>
              <a:rPr lang="it-IT" sz="2800" dirty="0"/>
              <a:t>(</a:t>
            </a:r>
            <a:r>
              <a:rPr lang="it-IT" sz="2800" b="1" dirty="0">
                <a:solidFill>
                  <a:srgbClr val="FF0000"/>
                </a:solidFill>
              </a:rPr>
              <a:t>Matteo 5:29</a:t>
            </a:r>
            <a:r>
              <a:rPr lang="it-IT" sz="2800" dirty="0" smtClean="0"/>
              <a:t>)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>
                <a:solidFill>
                  <a:srgbClr val="0000FF"/>
                </a:solidFill>
              </a:rPr>
              <a:t>Subire pianto </a:t>
            </a:r>
            <a:r>
              <a:rPr lang="it-IT" sz="2800" b="1" dirty="0">
                <a:solidFill>
                  <a:srgbClr val="0000FF"/>
                </a:solidFill>
              </a:rPr>
              <a:t>e </a:t>
            </a:r>
            <a:r>
              <a:rPr lang="it-IT" sz="2800" b="1" dirty="0" smtClean="0">
                <a:solidFill>
                  <a:srgbClr val="0000FF"/>
                </a:solidFill>
              </a:rPr>
              <a:t>stridore </a:t>
            </a:r>
            <a:r>
              <a:rPr lang="it-IT" sz="2800" b="1" dirty="0">
                <a:solidFill>
                  <a:srgbClr val="0000FF"/>
                </a:solidFill>
              </a:rPr>
              <a:t>dei denti </a:t>
            </a:r>
            <a:r>
              <a:rPr lang="it-IT" sz="2800" dirty="0"/>
              <a:t>(</a:t>
            </a:r>
            <a:r>
              <a:rPr lang="it-IT" sz="2800" b="1" dirty="0">
                <a:solidFill>
                  <a:srgbClr val="FF0000"/>
                </a:solidFill>
              </a:rPr>
              <a:t>Luca 13:28</a:t>
            </a:r>
            <a:r>
              <a:rPr lang="it-IT" sz="2800" dirty="0" smtClean="0"/>
              <a:t>)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>
                <a:solidFill>
                  <a:srgbClr val="0000FF"/>
                </a:solidFill>
              </a:rPr>
              <a:t>Avere parte </a:t>
            </a:r>
            <a:r>
              <a:rPr lang="it-IT" sz="2800" b="1" dirty="0">
                <a:solidFill>
                  <a:srgbClr val="0000FF"/>
                </a:solidFill>
              </a:rPr>
              <a:t>nello </a:t>
            </a:r>
            <a:r>
              <a:rPr lang="it-IT" sz="2800" b="1" dirty="0" smtClean="0">
                <a:solidFill>
                  <a:srgbClr val="0000FF"/>
                </a:solidFill>
              </a:rPr>
              <a:t>stagno ardente </a:t>
            </a:r>
            <a:r>
              <a:rPr lang="it-IT" sz="2800" dirty="0"/>
              <a:t>(</a:t>
            </a:r>
            <a:r>
              <a:rPr lang="it-IT" sz="2800" b="1" dirty="0">
                <a:solidFill>
                  <a:srgbClr val="FF0000"/>
                </a:solidFill>
              </a:rPr>
              <a:t>Apocalisse 21:8</a:t>
            </a:r>
            <a:r>
              <a:rPr lang="it-IT" sz="2800" dirty="0" smtClean="0"/>
              <a:t>)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it-IT" sz="2800" b="1" dirty="0" smtClean="0">
                <a:solidFill>
                  <a:srgbClr val="0000FF"/>
                </a:solidFill>
              </a:rPr>
              <a:t>Tormento </a:t>
            </a:r>
            <a:r>
              <a:rPr lang="it-IT" sz="2800" b="1" dirty="0">
                <a:solidFill>
                  <a:srgbClr val="0000FF"/>
                </a:solidFill>
              </a:rPr>
              <a:t>giorno e notte </a:t>
            </a:r>
            <a:r>
              <a:rPr lang="it-IT" sz="2800" dirty="0"/>
              <a:t>(</a:t>
            </a:r>
            <a:r>
              <a:rPr lang="it-IT" sz="2800" b="1" dirty="0">
                <a:solidFill>
                  <a:srgbClr val="FF0000"/>
                </a:solidFill>
              </a:rPr>
              <a:t>Apocalisse 20:10</a:t>
            </a:r>
            <a:r>
              <a:rPr lang="it-IT" sz="2800" dirty="0" smtClean="0"/>
              <a:t>)</a:t>
            </a:r>
            <a:endParaRPr lang="it-IT" sz="2800" dirty="0"/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it-IT" sz="2800" dirty="0">
              <a:effectLst/>
              <a:ea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42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345</Words>
  <Application>Microsoft Office PowerPoint</Application>
  <PresentationFormat>A4 (21x29,7 cm)</PresentationFormat>
  <Paragraphs>47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Symbol</vt:lpstr>
      <vt:lpstr>Tahoma</vt:lpstr>
      <vt:lpstr>Times New Roman</vt:lpstr>
      <vt:lpstr>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Fosci</dc:creator>
  <cp:lastModifiedBy>Franco</cp:lastModifiedBy>
  <cp:revision>13</cp:revision>
  <dcterms:created xsi:type="dcterms:W3CDTF">2019-12-14T07:16:27Z</dcterms:created>
  <dcterms:modified xsi:type="dcterms:W3CDTF">2023-06-17T12:29:58Z</dcterms:modified>
</cp:coreProperties>
</file>